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82" r:id="rId2"/>
    <p:sldId id="1248" r:id="rId3"/>
    <p:sldId id="1205" r:id="rId4"/>
    <p:sldId id="1231" r:id="rId5"/>
    <p:sldId id="351" r:id="rId6"/>
    <p:sldId id="1255" r:id="rId7"/>
    <p:sldId id="1254" r:id="rId8"/>
    <p:sldId id="383" r:id="rId9"/>
    <p:sldId id="1252" r:id="rId10"/>
    <p:sldId id="352" r:id="rId11"/>
    <p:sldId id="384" r:id="rId12"/>
    <p:sldId id="385" r:id="rId13"/>
    <p:sldId id="386" r:id="rId14"/>
    <p:sldId id="1256" r:id="rId15"/>
    <p:sldId id="1229" r:id="rId16"/>
    <p:sldId id="387" r:id="rId17"/>
    <p:sldId id="389" r:id="rId18"/>
    <p:sldId id="390" r:id="rId19"/>
    <p:sldId id="391" r:id="rId20"/>
    <p:sldId id="1243" r:id="rId21"/>
    <p:sldId id="409" r:id="rId22"/>
    <p:sldId id="1245" r:id="rId23"/>
    <p:sldId id="1230" r:id="rId2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E89F"/>
    <a:srgbClr val="0033CC"/>
    <a:srgbClr val="FF6600"/>
    <a:srgbClr val="CC0000"/>
    <a:srgbClr val="0000FF"/>
    <a:srgbClr val="0066CC"/>
    <a:srgbClr val="009900"/>
    <a:srgbClr val="3399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4350" autoAdjust="0"/>
  </p:normalViewPr>
  <p:slideViewPr>
    <p:cSldViewPr snapToObjects="1">
      <p:cViewPr varScale="1">
        <p:scale>
          <a:sx n="109" d="100"/>
          <a:sy n="109" d="100"/>
        </p:scale>
        <p:origin x="1674" y="48"/>
      </p:cViewPr>
      <p:guideLst>
        <p:guide orient="horz" pos="2387"/>
        <p:guide pos="2880"/>
      </p:guideLst>
    </p:cSldViewPr>
  </p:slideViewPr>
  <p:outlineViewPr>
    <p:cViewPr>
      <p:scale>
        <a:sx n="33" d="100"/>
        <a:sy n="33" d="100"/>
      </p:scale>
      <p:origin x="0" y="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37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4" y="0"/>
            <a:ext cx="2949575" cy="496888"/>
          </a:xfrm>
          <a:prstGeom prst="rect">
            <a:avLst/>
          </a:prstGeom>
        </p:spPr>
        <p:txBody>
          <a:bodyPr vert="horz" lIns="91327" tIns="45664" rIns="91327" bIns="456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51" y="0"/>
            <a:ext cx="2949575" cy="496888"/>
          </a:xfrm>
          <a:prstGeom prst="rect">
            <a:avLst/>
          </a:prstGeom>
        </p:spPr>
        <p:txBody>
          <a:bodyPr vert="horz" lIns="91327" tIns="45664" rIns="91327" bIns="45664" rtlCol="0"/>
          <a:lstStyle>
            <a:lvl1pPr algn="r">
              <a:defRPr sz="1200"/>
            </a:lvl1pPr>
          </a:lstStyle>
          <a:p>
            <a:fld id="{DFC99C29-D016-41AF-A62F-5B54E1A6C1CA}" type="datetimeFigureOut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7" tIns="45664" rIns="91327" bIns="456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7"/>
            <a:ext cx="5445125" cy="4471988"/>
          </a:xfrm>
          <a:prstGeom prst="rect">
            <a:avLst/>
          </a:prstGeom>
        </p:spPr>
        <p:txBody>
          <a:bodyPr vert="horz" lIns="91327" tIns="45664" rIns="91327" bIns="456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4" y="9440878"/>
            <a:ext cx="2949575" cy="496887"/>
          </a:xfrm>
          <a:prstGeom prst="rect">
            <a:avLst/>
          </a:prstGeom>
        </p:spPr>
        <p:txBody>
          <a:bodyPr vert="horz" lIns="91327" tIns="45664" rIns="91327" bIns="456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51" y="9440878"/>
            <a:ext cx="2949575" cy="496887"/>
          </a:xfrm>
          <a:prstGeom prst="rect">
            <a:avLst/>
          </a:prstGeom>
        </p:spPr>
        <p:txBody>
          <a:bodyPr vert="horz" lIns="91327" tIns="45664" rIns="91327" bIns="45664" rtlCol="0" anchor="b"/>
          <a:lstStyle>
            <a:lvl1pPr algn="r">
              <a:defRPr sz="1200"/>
            </a:lvl1pPr>
          </a:lstStyle>
          <a:p>
            <a:fld id="{8AFA9629-7262-4672-B796-E4418C6A4CD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340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A9629-7262-4672-B796-E4418C6A4CD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681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A9629-7262-4672-B796-E4418C6A4CD3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78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1" lang="ja-JP" altLang="en-US" dirty="0"/>
          </a:p>
        </p:txBody>
      </p:sp>
      <p:pic>
        <p:nvPicPr>
          <p:cNvPr id="8" name="Picture 8" descr="A2_1_blue_glay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48650" y="103063"/>
            <a:ext cx="12954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8654" y="65286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62708-97D7-414E-9C88-2B7F6899D09F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34150" y="228600"/>
            <a:ext cx="2152650" cy="589756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6200" y="228600"/>
            <a:ext cx="630555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09086-2339-4069-BCA2-4B96C296BB83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69857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504C0222-D837-4EAE-B52C-51171AB631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57150" cmpd="thinThick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ja-JP" altLang="en-US" dirty="0">
              <a:ln>
                <a:solidFill>
                  <a:schemeClr val="tx2">
                    <a:lumMod val="75000"/>
                  </a:schemeClr>
                </a:solidFill>
              </a:ln>
              <a:latin typeface="Arial" charset="0"/>
            </a:endParaRPr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79300BE3-2ADF-488F-8A25-16463571551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225" y="6524625"/>
            <a:ext cx="8845550" cy="0"/>
          </a:xfrm>
          <a:prstGeom prst="line">
            <a:avLst/>
          </a:prstGeom>
          <a:noFill/>
          <a:ln w="57150" cmpd="thickThin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ja-JP" alt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C6017-F7D0-4F15-A224-24A5320CC3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29BFB3-64A5-45AC-A36F-3B4BB10855D6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902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361224"/>
            <a:ext cx="8229600" cy="487363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ACAA5-FDA7-4007-952F-A92FC96C9A2D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15C40-46D4-4A6D-9781-29EBF5635F0D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E4722-27DB-4048-91C7-1CA4CA3B0132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905CA-EB1A-440C-BF84-C3CEC35F6EE0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65D17-11E9-46A4-9FD6-5A311A21EDA8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FB69E-EED2-4F9D-A8CC-48F40C746A74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33258-55F1-4E26-A5DB-597354669F23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2C0A8-442D-48E6-9577-AAB4EF82AB86}" type="datetime1">
              <a:rPr kumimoji="1" lang="ja-JP" altLang="en-US" smtClean="0"/>
              <a:t>2019/10/31</a:t>
            </a:fld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4848" y="299850"/>
            <a:ext cx="7293496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kumimoji="1" lang="ja-JP" altLang="en-US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endParaRPr kumimoji="1" lang="ja-JP" alt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8654" y="652864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pic>
        <p:nvPicPr>
          <p:cNvPr id="1030" name="Picture 8" descr="A2_1_blue_gla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48650" y="103063"/>
            <a:ext cx="12954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266700" y="956978"/>
            <a:ext cx="8610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15422" y="2348880"/>
            <a:ext cx="8728578" cy="1470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Crash Simulation of YS-11 Transport Fuselage Sections</a:t>
            </a:r>
            <a:endParaRPr lang="ja-JP" altLang="ja-JP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i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03648" y="3887445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October 31st ,2019  Atlantic City, NJ, USA</a:t>
            </a:r>
          </a:p>
          <a:p>
            <a:r>
              <a:rPr lang="en-US" altLang="ja-JP" dirty="0"/>
              <a:t>Hiromitsu Miyaki</a:t>
            </a:r>
            <a:r>
              <a:rPr lang="en-US" altLang="ja-JP" baseline="30000" dirty="0"/>
              <a:t>1</a:t>
            </a:r>
            <a:r>
              <a:rPr lang="en-US" altLang="ja-JP" dirty="0"/>
              <a:t>, Hiroyuki Akiyama</a:t>
            </a:r>
            <a:r>
              <a:rPr lang="en-US" altLang="ja-JP" baseline="30000" dirty="0"/>
              <a:t>2</a:t>
            </a:r>
            <a:r>
              <a:rPr lang="en-US" altLang="ja-JP" dirty="0"/>
              <a:t>, Takao Okada</a:t>
            </a:r>
            <a:r>
              <a:rPr lang="en-US" altLang="ja-JP" baseline="30000" dirty="0"/>
              <a:t>1</a:t>
            </a:r>
            <a:r>
              <a:rPr lang="en-US" altLang="ja-JP" dirty="0"/>
              <a:t>, and Hirokazu Shoji</a:t>
            </a:r>
            <a:r>
              <a:rPr lang="en-US" altLang="ja-JP" baseline="30000" dirty="0"/>
              <a:t>1</a:t>
            </a:r>
          </a:p>
          <a:p>
            <a:r>
              <a:rPr lang="en-US" altLang="ja-JP" dirty="0"/>
              <a:t>1. Japan Aerospace Exploration Agency, 2. Ryoyu Systems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520F78F-CC94-4C96-BD69-DF9F5091006B}"/>
              </a:ext>
            </a:extLst>
          </p:cNvPr>
          <p:cNvSpPr txBox="1">
            <a:spLocks/>
          </p:cNvSpPr>
          <p:nvPr/>
        </p:nvSpPr>
        <p:spPr>
          <a:xfrm>
            <a:off x="107504" y="1615580"/>
            <a:ext cx="8496944" cy="5062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9</a:t>
            </a:r>
            <a:r>
              <a:rPr lang="en-US" altLang="ja-JP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Triennial International Aircraft Fire and Cabin Safety Research Conference</a:t>
            </a:r>
            <a:endParaRPr lang="ja-JP" altLang="en-US" sz="2000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9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59457"/>
            <a:ext cx="8229600" cy="487363"/>
          </a:xfrm>
        </p:spPr>
        <p:txBody>
          <a:bodyPr/>
          <a:lstStyle/>
          <a:p>
            <a:r>
              <a:rPr lang="en-US" altLang="ja-JP" sz="2400" dirty="0"/>
              <a:t>1. Analysis for the 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drop test (YS-11_AFT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1696" y="2049663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01</a:t>
            </a:r>
            <a:endParaRPr kumimoji="1" lang="ja-JP" altLang="en-US" sz="105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01696" y="336198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02</a:t>
            </a:r>
            <a:endParaRPr kumimoji="1" lang="ja-JP" altLang="en-US" sz="105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02462" y="4609891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03</a:t>
            </a:r>
            <a:endParaRPr kumimoji="1" lang="ja-JP" altLang="en-US" sz="105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02462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04</a:t>
            </a:r>
            <a:endParaRPr kumimoji="1" lang="ja-JP" altLang="en-US" sz="105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5260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+1800</a:t>
            </a:r>
            <a:endParaRPr kumimoji="1" lang="ja-JP" altLang="en-US" sz="1050" b="1" dirty="0"/>
          </a:p>
        </p:txBody>
      </p:sp>
      <p:pic>
        <p:nvPicPr>
          <p:cNvPr id="5" name="Picture 2" descr="K:\LS-DYNA\YS-11_AFT\20190107\YS11AFT_0107\image_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r="12299"/>
          <a:stretch/>
        </p:blipFill>
        <p:spPr bwMode="auto">
          <a:xfrm>
            <a:off x="293924" y="1547752"/>
            <a:ext cx="3150430" cy="23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363548" y="2071174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05</a:t>
            </a:r>
            <a:endParaRPr kumimoji="1" lang="ja-JP" altLang="en-US" sz="10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9776" y="3352510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06</a:t>
            </a:r>
            <a:endParaRPr kumimoji="1" lang="ja-JP" altLang="en-US" sz="10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80822" y="4669158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07</a:t>
            </a:r>
            <a:endParaRPr kumimoji="1" lang="ja-JP" altLang="en-US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3548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08</a:t>
            </a:r>
            <a:endParaRPr kumimoji="1" lang="ja-JP" altLang="en-US" sz="105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206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+2280</a:t>
            </a:r>
            <a:endParaRPr kumimoji="1" lang="ja-JP" altLang="en-US" sz="105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3964" y="3358100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74044" y="3358100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22116" y="336348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42196" y="336348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7" name="乗算記号 26"/>
          <p:cNvSpPr/>
          <p:nvPr/>
        </p:nvSpPr>
        <p:spPr bwMode="auto">
          <a:xfrm>
            <a:off x="2786254" y="313648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乗算記号 27"/>
          <p:cNvSpPr/>
          <p:nvPr/>
        </p:nvSpPr>
        <p:spPr bwMode="auto">
          <a:xfrm>
            <a:off x="2024253" y="31449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1456986" y="31534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694987" y="316188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2617183" y="29243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乗算記号 35"/>
          <p:cNvSpPr/>
          <p:nvPr/>
        </p:nvSpPr>
        <p:spPr bwMode="auto">
          <a:xfrm>
            <a:off x="2007583" y="293279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乗算記号 36"/>
          <p:cNvSpPr/>
          <p:nvPr/>
        </p:nvSpPr>
        <p:spPr bwMode="auto">
          <a:xfrm>
            <a:off x="1482649" y="294125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乗算記号 37"/>
          <p:cNvSpPr/>
          <p:nvPr/>
        </p:nvSpPr>
        <p:spPr bwMode="auto">
          <a:xfrm>
            <a:off x="830717" y="29497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1767" y="2599533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08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11847" y="2599533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07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959919" y="2604917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79999" y="2604917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956DC2D-1618-4108-9D80-CE8B718C9372}"/>
              </a:ext>
            </a:extLst>
          </p:cNvPr>
          <p:cNvSpPr txBox="1"/>
          <p:nvPr/>
        </p:nvSpPr>
        <p:spPr>
          <a:xfrm>
            <a:off x="294808" y="1013341"/>
            <a:ext cx="838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Test-Analysis correlation  -acceleration time histories on cabin floor (CFC20)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263F4FF-8F3A-41B4-A983-8E9D72883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77" y="1530976"/>
            <a:ext cx="2227489" cy="51916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2109EE-4E22-4039-9A46-E3DF29E3B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555" y="1537925"/>
            <a:ext cx="2227489" cy="51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59457"/>
            <a:ext cx="8229600" cy="487363"/>
          </a:xfrm>
        </p:spPr>
        <p:txBody>
          <a:bodyPr/>
          <a:lstStyle/>
          <a:p>
            <a:r>
              <a:rPr lang="en-US" altLang="ja-JP" sz="2400" dirty="0"/>
              <a:t>1. Analysis for the 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drop test (YS-11_AFT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2581" y="2049663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09</a:t>
            </a:r>
            <a:endParaRPr kumimoji="1" lang="ja-JP" altLang="en-US" sz="105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02581" y="336198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10</a:t>
            </a:r>
            <a:endParaRPr kumimoji="1" lang="ja-JP" altLang="en-US" sz="105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03347" y="4609891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11</a:t>
            </a:r>
            <a:endParaRPr kumimoji="1" lang="ja-JP" altLang="en-US" sz="105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03347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12</a:t>
            </a:r>
            <a:endParaRPr kumimoji="1" lang="ja-JP" altLang="en-US" sz="105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55520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+3240</a:t>
            </a:r>
            <a:endParaRPr kumimoji="1" lang="ja-JP" altLang="en-US" sz="1050" b="1" dirty="0"/>
          </a:p>
        </p:txBody>
      </p:sp>
      <p:pic>
        <p:nvPicPr>
          <p:cNvPr id="5" name="Picture 2" descr="K:\LS-DYNA\YS-11_AFT\20190107\YS11AFT_0107\image_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r="12299"/>
          <a:stretch/>
        </p:blipFill>
        <p:spPr bwMode="auto">
          <a:xfrm>
            <a:off x="294809" y="1547752"/>
            <a:ext cx="3150430" cy="23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364433" y="2071174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13</a:t>
            </a:r>
            <a:endParaRPr kumimoji="1" lang="ja-JP" altLang="en-US" sz="10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80661" y="3352510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14</a:t>
            </a:r>
            <a:endParaRPr kumimoji="1" lang="ja-JP" altLang="en-US" sz="10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81707" y="4669158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15</a:t>
            </a:r>
            <a:endParaRPr kumimoji="1" lang="ja-JP" altLang="en-US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4433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16</a:t>
            </a:r>
            <a:endParaRPr kumimoji="1" lang="ja-JP" altLang="en-US" sz="105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2949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+4680</a:t>
            </a:r>
            <a:endParaRPr kumimoji="1" lang="ja-JP" altLang="en-US" sz="105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6792" y="290599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22600" y="290599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42079" y="290599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10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17551" y="290599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09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7" name="乗算記号 26"/>
          <p:cNvSpPr/>
          <p:nvPr/>
        </p:nvSpPr>
        <p:spPr bwMode="auto">
          <a:xfrm>
            <a:off x="2473873" y="270468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乗算記号 27"/>
          <p:cNvSpPr/>
          <p:nvPr/>
        </p:nvSpPr>
        <p:spPr bwMode="auto">
          <a:xfrm>
            <a:off x="1932005" y="27216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1534071" y="27216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1009138" y="270468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2295996" y="247999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乗算記号 35"/>
          <p:cNvSpPr/>
          <p:nvPr/>
        </p:nvSpPr>
        <p:spPr bwMode="auto">
          <a:xfrm>
            <a:off x="1898401" y="247999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乗算記号 36"/>
          <p:cNvSpPr/>
          <p:nvPr/>
        </p:nvSpPr>
        <p:spPr bwMode="auto">
          <a:xfrm>
            <a:off x="1569556" y="2488458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乗算記号 37"/>
          <p:cNvSpPr/>
          <p:nvPr/>
        </p:nvSpPr>
        <p:spPr bwMode="auto">
          <a:xfrm>
            <a:off x="1170607" y="2499297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133134" y="2186379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503867" y="2185733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884604" y="2185733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254126" y="2186379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EEDA9C0-9E40-485E-AD5E-7A0672C7F9D5}"/>
              </a:ext>
            </a:extLst>
          </p:cNvPr>
          <p:cNvSpPr txBox="1"/>
          <p:nvPr/>
        </p:nvSpPr>
        <p:spPr>
          <a:xfrm>
            <a:off x="294808" y="1013341"/>
            <a:ext cx="816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Test-Analysis correlation  -acceleration time histories on cabin floor (CFC20)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C32DE9-9832-42CF-88A7-1C3FC29C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745" y="1547752"/>
            <a:ext cx="2227489" cy="51916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2241BE-412E-4DC0-AF6E-47A2023B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53" y="1543757"/>
            <a:ext cx="2227489" cy="51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76672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drop test (forward fuselage)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42114" y="5661248"/>
            <a:ext cx="2168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“YS-11_FRO” analysis model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12160" y="1538276"/>
            <a:ext cx="3116559" cy="181588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・</a:t>
            </a:r>
            <a:r>
              <a:rPr lang="en-US" altLang="ja-JP" sz="1400" dirty="0"/>
              <a:t> Model Summary</a:t>
            </a:r>
          </a:p>
          <a:p>
            <a:r>
              <a:rPr lang="en-US" altLang="ja-JP" sz="1400" dirty="0"/>
              <a:t> </a:t>
            </a:r>
            <a:r>
              <a:rPr lang="en-US" altLang="ja-JP" sz="1200" dirty="0"/>
              <a:t>- Add under floor cargo compartment</a:t>
            </a:r>
          </a:p>
          <a:p>
            <a:r>
              <a:rPr lang="en-US" altLang="ja-JP" sz="1200" dirty="0"/>
              <a:t> - No seats model</a:t>
            </a:r>
          </a:p>
          <a:p>
            <a:r>
              <a:rPr lang="en-US" altLang="ja-JP" sz="1200" dirty="0"/>
              <a:t> - Lamped masses to nodes on seat rails</a:t>
            </a:r>
          </a:p>
          <a:p>
            <a:r>
              <a:rPr lang="en-US" altLang="ja-JP" sz="1200" dirty="0"/>
              <a:t>    instead of ATDs / seats</a:t>
            </a:r>
          </a:p>
          <a:p>
            <a:r>
              <a:rPr lang="en-US" altLang="ja-JP" sz="1200" dirty="0"/>
              <a:t> - 1124103 elements</a:t>
            </a:r>
          </a:p>
          <a:p>
            <a:r>
              <a:rPr lang="en-US" altLang="ja-JP" sz="1200" dirty="0"/>
              <a:t> - 1272519 nodes</a:t>
            </a:r>
          </a:p>
          <a:p>
            <a:r>
              <a:rPr lang="en-US" altLang="ja-JP" sz="1200" dirty="0"/>
              <a:t> - Total mass : 1600 kg </a:t>
            </a:r>
          </a:p>
          <a:p>
            <a:r>
              <a:rPr lang="en-US" altLang="ja-JP" sz="1200" dirty="0"/>
              <a:t> - Impact velocity : 7.40 m/s (applox.25 fps)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67725"/>
              </p:ext>
            </p:extLst>
          </p:nvPr>
        </p:nvGraphicFramePr>
        <p:xfrm>
          <a:off x="6037144" y="3595464"/>
          <a:ext cx="2952328" cy="193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005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/>
                        <a:t>Mesh Quality</a:t>
                      </a:r>
                      <a:r>
                        <a:rPr kumimoji="1" lang="en-US" altLang="ja-JP" sz="1200" baseline="0" dirty="0"/>
                        <a:t> Criteria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Jacobian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0.7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Aspect Ratio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5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Element size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mm to 20 mm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Angle quad.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45 deg to 135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Angle tria.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 deg to 120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Warpage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15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4" descr="J:\YS11胴体落下衝撃解析資料(20190129)\YS11-F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r="10062"/>
          <a:stretch/>
        </p:blipFill>
        <p:spPr bwMode="auto">
          <a:xfrm>
            <a:off x="109578" y="1634781"/>
            <a:ext cx="5834063" cy="40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5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4809" y="476672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drop test (YS-11_FRO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71816" y="6078754"/>
            <a:ext cx="2168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“YS-11_FRO” analysis model</a:t>
            </a:r>
            <a:endParaRPr kumimoji="1" lang="ja-JP" altLang="en-US" sz="1200" dirty="0"/>
          </a:p>
        </p:txBody>
      </p:sp>
      <p:pic>
        <p:nvPicPr>
          <p:cNvPr id="6" name="YS11-F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045" r="17840"/>
          <a:stretch/>
        </p:blipFill>
        <p:spPr>
          <a:xfrm>
            <a:off x="4189930" y="2023331"/>
            <a:ext cx="4383693" cy="386708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39D2F-4A97-4A4F-90DD-419D030FE5AF}"/>
              </a:ext>
            </a:extLst>
          </p:cNvPr>
          <p:cNvSpPr txBox="1"/>
          <p:nvPr/>
        </p:nvSpPr>
        <p:spPr>
          <a:xfrm>
            <a:off x="593812" y="1081512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Kinematic</a:t>
            </a:r>
            <a:endParaRPr kumimoji="1" lang="ja-JP" altLang="en-US" sz="2400" dirty="0"/>
          </a:p>
        </p:txBody>
      </p:sp>
      <p:pic>
        <p:nvPicPr>
          <p:cNvPr id="4" name="YS11MotionPro3">
            <a:hlinkClick r:id="" action="ppaction://media"/>
            <a:extLst>
              <a:ext uri="{FF2B5EF4-FFF2-40B4-BE49-F238E27FC236}">
                <a16:creationId xmlns:a16="http://schemas.microsoft.com/office/drawing/2014/main" id="{4A1E85BB-7E9D-4B36-8630-93CCE744DB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722" r="12403"/>
          <a:stretch/>
        </p:blipFill>
        <p:spPr>
          <a:xfrm>
            <a:off x="227518" y="1870688"/>
            <a:ext cx="3696409" cy="41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AF66C61-B23C-428F-97C7-E15D5312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4" name="円/楕円 16">
            <a:extLst>
              <a:ext uri="{FF2B5EF4-FFF2-40B4-BE49-F238E27FC236}">
                <a16:creationId xmlns:a16="http://schemas.microsoft.com/office/drawing/2014/main" id="{206AD5C1-3EAC-4CEB-9C82-EEE4D7E7DCE7}"/>
              </a:ext>
            </a:extLst>
          </p:cNvPr>
          <p:cNvSpPr/>
          <p:nvPr/>
        </p:nvSpPr>
        <p:spPr bwMode="auto">
          <a:xfrm>
            <a:off x="5883276" y="3737993"/>
            <a:ext cx="422275" cy="382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" name="円/楕円 17">
            <a:extLst>
              <a:ext uri="{FF2B5EF4-FFF2-40B4-BE49-F238E27FC236}">
                <a16:creationId xmlns:a16="http://schemas.microsoft.com/office/drawing/2014/main" id="{0A85EE53-B2EB-4391-A1F1-84C6F927563C}"/>
              </a:ext>
            </a:extLst>
          </p:cNvPr>
          <p:cNvSpPr/>
          <p:nvPr/>
        </p:nvSpPr>
        <p:spPr bwMode="auto">
          <a:xfrm>
            <a:off x="2446338" y="3677668"/>
            <a:ext cx="422275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A552A77B-ECA7-496E-A55B-5597EA93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6973" r="18571" b="10014"/>
          <a:stretch>
            <a:fillRect/>
          </a:stretch>
        </p:blipFill>
        <p:spPr bwMode="auto">
          <a:xfrm>
            <a:off x="915988" y="1373863"/>
            <a:ext cx="3151956" cy="289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76F82EB-40AF-413B-A648-1ADBF7B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2797" r="17403" b="2797"/>
          <a:stretch>
            <a:fillRect/>
          </a:stretch>
        </p:blipFill>
        <p:spPr bwMode="auto">
          <a:xfrm>
            <a:off x="4273749" y="1340732"/>
            <a:ext cx="3437425" cy="29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705D66-D11B-4A11-A56E-CA0B1A7F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t="15553" r="44125" b="52118"/>
          <a:stretch>
            <a:fillRect/>
          </a:stretch>
        </p:blipFill>
        <p:spPr bwMode="auto">
          <a:xfrm>
            <a:off x="1216919" y="5043900"/>
            <a:ext cx="3020896" cy="138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4">
            <a:extLst>
              <a:ext uri="{FF2B5EF4-FFF2-40B4-BE49-F238E27FC236}">
                <a16:creationId xmlns:a16="http://schemas.microsoft.com/office/drawing/2014/main" id="{E0F8AC48-A8D1-42E5-8E5E-42A894788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2"/>
          <a:stretch>
            <a:fillRect/>
          </a:stretch>
        </p:blipFill>
        <p:spPr bwMode="auto">
          <a:xfrm>
            <a:off x="4377532" y="4819785"/>
            <a:ext cx="23590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69072DCB-0660-4DFA-8E6F-AED4287D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763" y="4253490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Front view</a:t>
            </a:r>
          </a:p>
        </p:txBody>
      </p:sp>
      <p:sp>
        <p:nvSpPr>
          <p:cNvPr id="11" name="テキスト ボックス 5">
            <a:extLst>
              <a:ext uri="{FF2B5EF4-FFF2-40B4-BE49-F238E27FC236}">
                <a16:creationId xmlns:a16="http://schemas.microsoft.com/office/drawing/2014/main" id="{5FABDB88-D9BD-49F0-A963-5DEEDAE3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287" y="6128592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Rear view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892612-3B45-444B-AD1F-FF1468A12767}"/>
              </a:ext>
            </a:extLst>
          </p:cNvPr>
          <p:cNvSpPr txBox="1"/>
          <p:nvPr/>
        </p:nvSpPr>
        <p:spPr>
          <a:xfrm>
            <a:off x="496103" y="87906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Deformation</a:t>
            </a:r>
            <a:endParaRPr kumimoji="1" lang="ja-JP" altLang="en-US" sz="24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EE391CDD-1F8F-4F73-B228-DDABBA6D2619}"/>
              </a:ext>
            </a:extLst>
          </p:cNvPr>
          <p:cNvSpPr txBox="1">
            <a:spLocks/>
          </p:cNvSpPr>
          <p:nvPr/>
        </p:nvSpPr>
        <p:spPr>
          <a:xfrm>
            <a:off x="395536" y="375138"/>
            <a:ext cx="8229600" cy="487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2400" kern="0" dirty="0">
                <a:solidFill>
                  <a:schemeClr val="tx1"/>
                </a:solidFill>
              </a:rPr>
              <a:t>Analysis for the 2</a:t>
            </a:r>
            <a:r>
              <a:rPr lang="en-US" altLang="ja-JP" sz="2400" kern="0" baseline="30000" dirty="0">
                <a:solidFill>
                  <a:schemeClr val="tx1"/>
                </a:solidFill>
              </a:rPr>
              <a:t>nd</a:t>
            </a:r>
            <a:r>
              <a:rPr lang="en-US" altLang="ja-JP" sz="2400" kern="0" dirty="0">
                <a:solidFill>
                  <a:schemeClr val="tx1"/>
                </a:solidFill>
              </a:rPr>
              <a:t> drop test (YS-11_FRO model)</a:t>
            </a:r>
            <a:endParaRPr lang="ja-JP" altLang="en-US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8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番号プレースホルダー 1">
            <a:extLst>
              <a:ext uri="{FF2B5EF4-FFF2-40B4-BE49-F238E27FC236}">
                <a16:creationId xmlns:a16="http://schemas.microsoft.com/office/drawing/2014/main" id="{62B9946D-6E4A-4CC3-9068-4AE4E768F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BEDCD6B-3534-43BB-8E7D-121B7C0FCEFB}" type="slidenum">
              <a:rPr lang="en-US" altLang="ja-JP">
                <a:solidFill>
                  <a:srgbClr val="17375E"/>
                </a:solidFill>
              </a:rPr>
              <a:pPr/>
              <a:t>15</a:t>
            </a:fld>
            <a:endParaRPr lang="en-US" altLang="ja-JP" dirty="0">
              <a:solidFill>
                <a:srgbClr val="17375E"/>
              </a:solidFill>
            </a:endParaRPr>
          </a:p>
        </p:txBody>
      </p:sp>
      <p:pic>
        <p:nvPicPr>
          <p:cNvPr id="18435" name="図 2">
            <a:extLst>
              <a:ext uri="{FF2B5EF4-FFF2-40B4-BE49-F238E27FC236}">
                <a16:creationId xmlns:a16="http://schemas.microsoft.com/office/drawing/2014/main" id="{C06B53D2-4628-4796-A425-54334D3B0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8" b="14301"/>
          <a:stretch>
            <a:fillRect/>
          </a:stretch>
        </p:blipFill>
        <p:spPr bwMode="auto">
          <a:xfrm>
            <a:off x="377221" y="1568847"/>
            <a:ext cx="37719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07AA6E51-1E06-4B2E-903F-2D152988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33926"/>
          <a:stretch>
            <a:fillRect/>
          </a:stretch>
        </p:blipFill>
        <p:spPr bwMode="auto">
          <a:xfrm>
            <a:off x="4303487" y="1612309"/>
            <a:ext cx="3771901" cy="262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9259911-2B81-47F0-AC4D-0CAB4E60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53" y="4820196"/>
            <a:ext cx="2570163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図 3">
            <a:extLst>
              <a:ext uri="{FF2B5EF4-FFF2-40B4-BE49-F238E27FC236}">
                <a16:creationId xmlns:a16="http://schemas.microsoft.com/office/drawing/2014/main" id="{AEDF216E-0FDD-4A0A-A47D-D272D87D5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35786"/>
          <a:stretch>
            <a:fillRect/>
          </a:stretch>
        </p:blipFill>
        <p:spPr bwMode="auto">
          <a:xfrm>
            <a:off x="891579" y="4799196"/>
            <a:ext cx="2933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FFBBB4E6-CD5F-47C4-8D8E-A5A7F4149EEE}"/>
              </a:ext>
            </a:extLst>
          </p:cNvPr>
          <p:cNvSpPr txBox="1">
            <a:spLocks/>
          </p:cNvSpPr>
          <p:nvPr/>
        </p:nvSpPr>
        <p:spPr>
          <a:xfrm>
            <a:off x="179512" y="94456"/>
            <a:ext cx="8229600" cy="487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2400" kern="0" dirty="0">
                <a:solidFill>
                  <a:schemeClr val="tx1"/>
                </a:solidFill>
              </a:rPr>
              <a:t>Analysis for the 2</a:t>
            </a:r>
            <a:r>
              <a:rPr lang="en-US" altLang="ja-JP" sz="2400" kern="0" baseline="30000" dirty="0">
                <a:solidFill>
                  <a:schemeClr val="tx1"/>
                </a:solidFill>
              </a:rPr>
              <a:t>nd</a:t>
            </a:r>
            <a:r>
              <a:rPr lang="en-US" altLang="ja-JP" sz="2400" kern="0" dirty="0">
                <a:solidFill>
                  <a:schemeClr val="tx1"/>
                </a:solidFill>
              </a:rPr>
              <a:t> drop test (YS-11_FRO model)</a:t>
            </a:r>
            <a:endParaRPr lang="ja-JP" altLang="en-US" sz="2400" kern="0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C37EA5-AE76-400D-8EE6-35DF5409A3C7}"/>
              </a:ext>
            </a:extLst>
          </p:cNvPr>
          <p:cNvSpPr txBox="1"/>
          <p:nvPr/>
        </p:nvSpPr>
        <p:spPr>
          <a:xfrm>
            <a:off x="496103" y="87906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Deformation</a:t>
            </a:r>
            <a:endParaRPr kumimoji="1" lang="ja-JP" altLang="en-US" sz="2400" dirty="0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F97A2138-22DB-40CE-97AD-6BB53A01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729" y="4003975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Bottom of fuselage</a:t>
            </a:r>
          </a:p>
        </p:txBody>
      </p:sp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E73454F9-7477-4E89-8B10-0B28A01D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002767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Inside of Cargo Compartment</a:t>
            </a:r>
          </a:p>
        </p:txBody>
      </p:sp>
    </p:spTree>
    <p:extLst>
      <p:ext uri="{BB962C8B-B14F-4D97-AF65-F5344CB8AC3E}">
        <p14:creationId xmlns:p14="http://schemas.microsoft.com/office/powerpoint/2010/main" val="222341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YS11胴体落下衝撃解析資料(20190129)\image_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894" r="19547"/>
          <a:stretch/>
        </p:blipFill>
        <p:spPr bwMode="auto">
          <a:xfrm>
            <a:off x="302400" y="1522244"/>
            <a:ext cx="3141954" cy="25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59457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drop test (YS-11_FRO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1696" y="2049663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01</a:t>
            </a:r>
            <a:endParaRPr kumimoji="1" lang="ja-JP" altLang="en-US" sz="105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01696" y="336198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02</a:t>
            </a:r>
            <a:endParaRPr kumimoji="1" lang="ja-JP" altLang="en-US" sz="105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02462" y="4609891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03</a:t>
            </a:r>
            <a:endParaRPr kumimoji="1" lang="ja-JP" altLang="en-US" sz="105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02462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04</a:t>
            </a:r>
            <a:endParaRPr kumimoji="1" lang="ja-JP" altLang="en-US" sz="105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5260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-8080</a:t>
            </a:r>
            <a:endParaRPr kumimoji="1" lang="ja-JP" altLang="en-US" sz="105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63548" y="2071174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05</a:t>
            </a:r>
            <a:endParaRPr kumimoji="1" lang="ja-JP" altLang="en-US" sz="10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9776" y="3352510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06</a:t>
            </a:r>
            <a:endParaRPr kumimoji="1" lang="ja-JP" altLang="en-US" sz="10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80822" y="4669158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07</a:t>
            </a:r>
            <a:endParaRPr kumimoji="1" lang="ja-JP" altLang="en-US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3548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08</a:t>
            </a:r>
            <a:endParaRPr kumimoji="1" lang="ja-JP" altLang="en-US" sz="105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206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-7278</a:t>
            </a:r>
            <a:endParaRPr kumimoji="1" lang="ja-JP" altLang="en-US" sz="105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3964" y="347408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74044" y="347408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22116" y="3479468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42196" y="3479468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7" name="乗算記号 26"/>
          <p:cNvSpPr/>
          <p:nvPr/>
        </p:nvSpPr>
        <p:spPr bwMode="auto">
          <a:xfrm>
            <a:off x="2803187" y="32042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乗算記号 27"/>
          <p:cNvSpPr/>
          <p:nvPr/>
        </p:nvSpPr>
        <p:spPr bwMode="auto">
          <a:xfrm>
            <a:off x="2058120" y="32211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1507786" y="32211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779654" y="32211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2642583" y="28481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乗算記号 35"/>
          <p:cNvSpPr/>
          <p:nvPr/>
        </p:nvSpPr>
        <p:spPr bwMode="auto">
          <a:xfrm>
            <a:off x="2041450" y="28481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乗算記号 36"/>
          <p:cNvSpPr/>
          <p:nvPr/>
        </p:nvSpPr>
        <p:spPr bwMode="auto">
          <a:xfrm>
            <a:off x="1584249" y="28481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乗算記号 37"/>
          <p:cNvSpPr/>
          <p:nvPr/>
        </p:nvSpPr>
        <p:spPr bwMode="auto">
          <a:xfrm>
            <a:off x="932317" y="28481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67983" y="2594207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08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519915" y="259489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07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929452" y="2594207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13915" y="259489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26" y="1522244"/>
            <a:ext cx="2251072" cy="524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05" y="1496166"/>
            <a:ext cx="2249433" cy="524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6F9F6D1-22AD-4F6E-9326-92802C34599E}"/>
              </a:ext>
            </a:extLst>
          </p:cNvPr>
          <p:cNvSpPr txBox="1"/>
          <p:nvPr/>
        </p:nvSpPr>
        <p:spPr>
          <a:xfrm>
            <a:off x="294808" y="1013341"/>
            <a:ext cx="744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Test-Analysis correlation  -acceleration time histories on cabin floor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440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YS11胴体落下衝撃解析資料(20190129)\image_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894" r="19547"/>
          <a:stretch/>
        </p:blipFill>
        <p:spPr bwMode="auto">
          <a:xfrm>
            <a:off x="302400" y="1522244"/>
            <a:ext cx="3141954" cy="25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59457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drop test (YS-11_FRO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1696" y="2049663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09</a:t>
            </a:r>
            <a:endParaRPr kumimoji="1" lang="ja-JP" altLang="en-US" sz="105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01696" y="336198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10</a:t>
            </a:r>
            <a:endParaRPr kumimoji="1" lang="ja-JP" altLang="en-US" sz="105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02462" y="4609891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11</a:t>
            </a:r>
            <a:endParaRPr kumimoji="1" lang="ja-JP" altLang="en-US" sz="105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02462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12</a:t>
            </a:r>
            <a:endParaRPr kumimoji="1" lang="ja-JP" altLang="en-US" sz="105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5260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-6390</a:t>
            </a:r>
            <a:endParaRPr kumimoji="1" lang="ja-JP" altLang="en-US" sz="105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63548" y="2071174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13</a:t>
            </a:r>
            <a:endParaRPr kumimoji="1" lang="ja-JP" altLang="en-US" sz="10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9776" y="3352510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14</a:t>
            </a:r>
            <a:endParaRPr kumimoji="1" lang="ja-JP" altLang="en-US" sz="10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80822" y="4669158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15</a:t>
            </a:r>
            <a:endParaRPr kumimoji="1" lang="ja-JP" altLang="en-US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3548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16</a:t>
            </a:r>
            <a:endParaRPr kumimoji="1" lang="ja-JP" altLang="en-US" sz="105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206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STA -5430</a:t>
            </a:r>
            <a:endParaRPr kumimoji="1" lang="ja-JP" altLang="en-US" sz="105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60180" y="283548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06381" y="283548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82183" y="2840869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10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64019" y="2840869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09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27" name="乗算記号 26"/>
          <p:cNvSpPr/>
          <p:nvPr/>
        </p:nvSpPr>
        <p:spPr bwMode="auto">
          <a:xfrm>
            <a:off x="2532254" y="2603087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乗算記号 27"/>
          <p:cNvSpPr/>
          <p:nvPr/>
        </p:nvSpPr>
        <p:spPr bwMode="auto">
          <a:xfrm>
            <a:off x="2007320" y="2603087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1600919" y="2603087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1059054" y="2603086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2430916" y="23909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乗算記号 35"/>
          <p:cNvSpPr/>
          <p:nvPr/>
        </p:nvSpPr>
        <p:spPr bwMode="auto">
          <a:xfrm>
            <a:off x="1982183" y="23909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乗算記号 36"/>
          <p:cNvSpPr/>
          <p:nvPr/>
        </p:nvSpPr>
        <p:spPr bwMode="auto">
          <a:xfrm>
            <a:off x="1635049" y="23909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乗算記号 37"/>
          <p:cNvSpPr/>
          <p:nvPr/>
        </p:nvSpPr>
        <p:spPr bwMode="auto">
          <a:xfrm>
            <a:off x="1177850" y="239092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113516" y="211691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551464" y="2117602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942986" y="2117602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59908" y="2117602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solidFill>
                  <a:srgbClr val="FF0000"/>
                </a:solidFill>
              </a:rPr>
              <a:t>13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1" y="1522243"/>
            <a:ext cx="2247201" cy="523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05" y="1496166"/>
            <a:ext cx="2249433" cy="524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001979-332D-4C40-B26F-7B3FA9879418}"/>
              </a:ext>
            </a:extLst>
          </p:cNvPr>
          <p:cNvSpPr txBox="1"/>
          <p:nvPr/>
        </p:nvSpPr>
        <p:spPr>
          <a:xfrm>
            <a:off x="294808" y="1013341"/>
            <a:ext cx="744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Test-Analysis correlation  -acceleration time histories on cabin floor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870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89119"/>
            <a:ext cx="7149920" cy="487363"/>
          </a:xfrm>
        </p:spPr>
        <p:txBody>
          <a:bodyPr/>
          <a:lstStyle/>
          <a:p>
            <a:r>
              <a:rPr lang="en-US" altLang="ja-JP" sz="2400" dirty="0"/>
              <a:t>Comparison of two models at 30fps impact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4809" y="1052736"/>
            <a:ext cx="2682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1. Analysis model summary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68580" y="6398473"/>
            <a:ext cx="2629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“YS-11_FRO_30fps” analysis model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711" y="1391290"/>
            <a:ext cx="3704860" cy="104644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 Model Summary</a:t>
            </a:r>
          </a:p>
          <a:p>
            <a:r>
              <a:rPr lang="en-US" altLang="ja-JP" sz="1200" dirty="0"/>
              <a:t> - No seats model</a:t>
            </a:r>
          </a:p>
          <a:p>
            <a:r>
              <a:rPr lang="en-US" altLang="ja-JP" sz="1200" dirty="0"/>
              <a:t> - Lamped mass to nodes on seat rails</a:t>
            </a:r>
          </a:p>
          <a:p>
            <a:r>
              <a:rPr lang="en-US" altLang="ja-JP" sz="1200" dirty="0"/>
              <a:t>    instead of ATDs &amp; seats</a:t>
            </a:r>
          </a:p>
          <a:p>
            <a:r>
              <a:rPr lang="en-US" altLang="ja-JP" sz="1200" dirty="0"/>
              <a:t> - Common impact velocity : 9.14 m/s (about 30 fps)</a:t>
            </a:r>
          </a:p>
        </p:txBody>
      </p:sp>
      <p:pic>
        <p:nvPicPr>
          <p:cNvPr id="9" name="Picture 4" descr="J:\YS11胴体落下衝撃解析資料(20190129)\YS11-F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r="10062"/>
          <a:stretch/>
        </p:blipFill>
        <p:spPr bwMode="auto">
          <a:xfrm>
            <a:off x="826923" y="4131778"/>
            <a:ext cx="3312368" cy="22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:\YS11胴体落下衝撃解析資料(20190129)\YS11-AFT_30f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r="9890"/>
          <a:stretch/>
        </p:blipFill>
        <p:spPr bwMode="auto">
          <a:xfrm>
            <a:off x="826923" y="1391290"/>
            <a:ext cx="3312368" cy="22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168580" y="3678525"/>
            <a:ext cx="259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“YS-11_AFT_30fps” analysis model</a:t>
            </a:r>
            <a:endParaRPr kumimoji="1" lang="ja-JP" altLang="en-US" sz="12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280246"/>
              </p:ext>
            </p:extLst>
          </p:nvPr>
        </p:nvGraphicFramePr>
        <p:xfrm>
          <a:off x="5486486" y="2736194"/>
          <a:ext cx="302433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437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Model type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YS-11_AFT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YS-11_FRO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37">
                <a:tc>
                  <a:txBody>
                    <a:bodyPr/>
                    <a:lstStyle/>
                    <a:p>
                      <a:r>
                        <a:rPr lang="en-US" altLang="ja-JP" sz="1200" dirty="0"/>
                        <a:t>Elements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956169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1124103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7">
                <a:tc>
                  <a:txBody>
                    <a:bodyPr/>
                    <a:lstStyle/>
                    <a:p>
                      <a:r>
                        <a:rPr lang="en-US" altLang="ja-JP" sz="1200" dirty="0"/>
                        <a:t>Nodes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1089628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1272519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37">
                <a:tc>
                  <a:txBody>
                    <a:bodyPr/>
                    <a:lstStyle/>
                    <a:p>
                      <a:r>
                        <a:rPr lang="en-US" altLang="ja-JP" sz="1200" dirty="0"/>
                        <a:t>Total mass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1510 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/>
                        <a:t>1600 kg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647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4809" y="1052736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Kinematics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84168" y="6192959"/>
            <a:ext cx="147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YS-11_FRO_30fps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5462" y="6192959"/>
            <a:ext cx="143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YS-11_AFT_30fps</a:t>
            </a:r>
            <a:endParaRPr kumimoji="1" lang="ja-JP" altLang="en-US" sz="1200" dirty="0"/>
          </a:p>
        </p:txBody>
      </p:sp>
      <p:pic>
        <p:nvPicPr>
          <p:cNvPr id="5" name="YS-11_AFT&amp;FRO_30f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809" y="1412776"/>
            <a:ext cx="8544134" cy="4708174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033E73E0-E6D3-4138-ABFC-9D4623E0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89119"/>
            <a:ext cx="7149920" cy="487363"/>
          </a:xfrm>
        </p:spPr>
        <p:txBody>
          <a:bodyPr/>
          <a:lstStyle/>
          <a:p>
            <a:r>
              <a:rPr lang="en-US" altLang="ja-JP" sz="2400" dirty="0"/>
              <a:t>Comparison of two models at 30fps impact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066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5305FD-0856-4EC4-90AF-C0CDA01C4F48}"/>
              </a:ext>
            </a:extLst>
          </p:cNvPr>
          <p:cNvSpPr txBox="1">
            <a:spLocks/>
          </p:cNvSpPr>
          <p:nvPr/>
        </p:nvSpPr>
        <p:spPr>
          <a:xfrm>
            <a:off x="251520" y="1268760"/>
            <a:ext cx="8418513" cy="4721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45000"/>
              </a:spcBef>
              <a:buNone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Crash simulation model for the conventional fuselage structure validated by full-scale tests data is beneficial to:</a:t>
            </a:r>
          </a:p>
          <a:p>
            <a:pPr marL="0" indent="0">
              <a:spcBef>
                <a:spcPct val="4500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>
              <a:spcBef>
                <a:spcPct val="45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Investigate the crashworthiness performance in variety of conditions in order to compare with the novel design/material fuselage.</a:t>
            </a: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	- Size effect</a:t>
            </a: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	- Subfloor structural configuration</a:t>
            </a: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altLang="ja-JP" sz="2000" dirty="0">
                <a:latin typeface="Arial" panose="020B0604020202020204" pitchFamily="34" charset="0"/>
              </a:rPr>
              <a:t>	- Loading condition (cargo/occupants)</a:t>
            </a:r>
            <a:endParaRPr lang="en-US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	- Impact velocity etc.</a:t>
            </a:r>
          </a:p>
          <a:p>
            <a:pPr marL="0" indent="0">
              <a:spcBef>
                <a:spcPct val="45000"/>
              </a:spcBef>
              <a:buNone/>
              <a:defRPr/>
            </a:pPr>
            <a:endParaRPr lang="en-US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>
              <a:spcBef>
                <a:spcPct val="45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Obtain crashworthiness simulation methodology as a baseline for the simulation of novel design/material  fuselage.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B337B7-0F0D-47A7-BA74-F169A9A2B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18" y="334169"/>
            <a:ext cx="8583613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S創英角ｺﾞｼｯｸUB" pitchFamily="50" charset="-128"/>
                <a:cs typeface="Arial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28843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01696" y="2049663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09</a:t>
            </a:r>
            <a:endParaRPr kumimoji="1" lang="ja-JP" altLang="en-US" sz="105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01696" y="336198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10</a:t>
            </a:r>
            <a:endParaRPr kumimoji="1" lang="ja-JP" altLang="en-US" sz="105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02462" y="4609891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11</a:t>
            </a:r>
            <a:endParaRPr kumimoji="1" lang="ja-JP" altLang="en-US" sz="105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02462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/>
              <a:t>12</a:t>
            </a:r>
            <a:endParaRPr kumimoji="1" lang="ja-JP" altLang="en-US" sz="105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65260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4</a:t>
            </a:r>
            <a:r>
              <a:rPr kumimoji="1" lang="en-US" altLang="ja-JP" sz="1050" b="1" baseline="30000" dirty="0"/>
              <a:t>th</a:t>
            </a:r>
            <a:r>
              <a:rPr kumimoji="1" lang="en-US" altLang="ja-JP" sz="1050" b="1" dirty="0"/>
              <a:t>  row</a:t>
            </a:r>
            <a:endParaRPr kumimoji="1" lang="ja-JP" altLang="en-US" sz="105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63548" y="2071174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13</a:t>
            </a:r>
            <a:endParaRPr kumimoji="1" lang="ja-JP" altLang="en-US" sz="105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9776" y="3352510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14</a:t>
            </a:r>
            <a:endParaRPr kumimoji="1" lang="ja-JP" altLang="en-US" sz="10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80822" y="4669158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15</a:t>
            </a:r>
            <a:endParaRPr kumimoji="1" lang="ja-JP" altLang="en-US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3548" y="5932929"/>
            <a:ext cx="3446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/>
              <a:t>16</a:t>
            </a:r>
            <a:endParaRPr kumimoji="1" lang="ja-JP" altLang="en-US" sz="105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2064" y="1293836"/>
            <a:ext cx="909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/>
              <a:t>7</a:t>
            </a:r>
            <a:r>
              <a:rPr kumimoji="1" lang="en-US" altLang="ja-JP" sz="1050" b="1" baseline="30000" dirty="0"/>
              <a:t>th</a:t>
            </a:r>
            <a:r>
              <a:rPr kumimoji="1" lang="en-US" altLang="ja-JP" sz="1050" b="1" dirty="0"/>
              <a:t> row</a:t>
            </a:r>
            <a:endParaRPr kumimoji="1" lang="ja-JP" altLang="en-US" sz="1050" b="1" dirty="0"/>
          </a:p>
        </p:txBody>
      </p:sp>
      <p:sp>
        <p:nvSpPr>
          <p:cNvPr id="59" name="タイトル 1">
            <a:extLst>
              <a:ext uri="{FF2B5EF4-FFF2-40B4-BE49-F238E27FC236}">
                <a16:creationId xmlns:a16="http://schemas.microsoft.com/office/drawing/2014/main" id="{D4BBEF77-3178-4997-9CA1-6CF6D69A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89119"/>
            <a:ext cx="7149920" cy="487363"/>
          </a:xfrm>
        </p:spPr>
        <p:txBody>
          <a:bodyPr/>
          <a:lstStyle/>
          <a:p>
            <a:r>
              <a:rPr lang="en-US" altLang="ja-JP" sz="2400" dirty="0"/>
              <a:t>Comparison of two models at 30fps impact</a:t>
            </a:r>
            <a:endParaRPr kumimoji="1" lang="ja-JP" altLang="en-US" sz="24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B426034-47EF-43E5-A167-928570B0AA9E}"/>
              </a:ext>
            </a:extLst>
          </p:cNvPr>
          <p:cNvSpPr txBox="1"/>
          <p:nvPr/>
        </p:nvSpPr>
        <p:spPr>
          <a:xfrm>
            <a:off x="294808" y="1052736"/>
            <a:ext cx="686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Analysis result comparison –displacement time histories of cabin floor</a:t>
            </a:r>
            <a:endParaRPr kumimoji="1" lang="ja-JP" altLang="en-US" sz="1600" dirty="0"/>
          </a:p>
        </p:txBody>
      </p:sp>
      <p:pic>
        <p:nvPicPr>
          <p:cNvPr id="64" name="Picture 2" descr="J:\YS11胴体落下衝撃解析資料(20190129)\image_031.jpg">
            <a:extLst>
              <a:ext uri="{FF2B5EF4-FFF2-40B4-BE49-F238E27FC236}">
                <a16:creationId xmlns:a16="http://schemas.microsoft.com/office/drawing/2014/main" id="{43E052C4-812C-4780-A478-4BFCC76CF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10679" r="19648"/>
          <a:stretch/>
        </p:blipFill>
        <p:spPr bwMode="auto">
          <a:xfrm>
            <a:off x="373852" y="1496166"/>
            <a:ext cx="3132573" cy="25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J:\YS11胴体落下衝撃解析資料(20190129)\image_021.jpg">
            <a:extLst>
              <a:ext uri="{FF2B5EF4-FFF2-40B4-BE49-F238E27FC236}">
                <a16:creationId xmlns:a16="http://schemas.microsoft.com/office/drawing/2014/main" id="{E1C16B38-3995-4E85-A4B5-61F668CBD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894" r="19547"/>
          <a:stretch/>
        </p:blipFill>
        <p:spPr bwMode="auto">
          <a:xfrm>
            <a:off x="358475" y="4204580"/>
            <a:ext cx="3141954" cy="25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A47C579-85BE-4DFF-81D1-3D20A2C15BDD}"/>
              </a:ext>
            </a:extLst>
          </p:cNvPr>
          <p:cNvSpPr txBox="1"/>
          <p:nvPr/>
        </p:nvSpPr>
        <p:spPr>
          <a:xfrm>
            <a:off x="913239" y="5648420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F6CB6CC-C0AD-4087-A156-FBDCFC4A335A}"/>
              </a:ext>
            </a:extLst>
          </p:cNvPr>
          <p:cNvSpPr txBox="1"/>
          <p:nvPr/>
        </p:nvSpPr>
        <p:spPr>
          <a:xfrm>
            <a:off x="1548652" y="5648420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3A44449-04B1-4414-A6B9-C45E6536FEF4}"/>
              </a:ext>
            </a:extLst>
          </p:cNvPr>
          <p:cNvSpPr txBox="1"/>
          <p:nvPr/>
        </p:nvSpPr>
        <p:spPr>
          <a:xfrm>
            <a:off x="2052791" y="5645338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10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EFE882F-D05B-41E3-A1B1-E685D910C134}"/>
              </a:ext>
            </a:extLst>
          </p:cNvPr>
          <p:cNvSpPr txBox="1"/>
          <p:nvPr/>
        </p:nvSpPr>
        <p:spPr>
          <a:xfrm>
            <a:off x="2586604" y="5645337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09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70" name="乗算記号 69">
            <a:extLst>
              <a:ext uri="{FF2B5EF4-FFF2-40B4-BE49-F238E27FC236}">
                <a16:creationId xmlns:a16="http://schemas.microsoft.com/office/drawing/2014/main" id="{180263EC-26FC-416F-ABD2-F2DF98A68F6C}"/>
              </a:ext>
            </a:extLst>
          </p:cNvPr>
          <p:cNvSpPr/>
          <p:nvPr/>
        </p:nvSpPr>
        <p:spPr bwMode="auto">
          <a:xfrm>
            <a:off x="2605262" y="5412423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" name="乗算記号 70">
            <a:extLst>
              <a:ext uri="{FF2B5EF4-FFF2-40B4-BE49-F238E27FC236}">
                <a16:creationId xmlns:a16="http://schemas.microsoft.com/office/drawing/2014/main" id="{7B484C98-AAAE-40ED-A2A8-EAEE6D3E2034}"/>
              </a:ext>
            </a:extLst>
          </p:cNvPr>
          <p:cNvSpPr/>
          <p:nvPr/>
        </p:nvSpPr>
        <p:spPr bwMode="auto">
          <a:xfrm>
            <a:off x="2071862" y="5412422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乗算記号 71">
            <a:extLst>
              <a:ext uri="{FF2B5EF4-FFF2-40B4-BE49-F238E27FC236}">
                <a16:creationId xmlns:a16="http://schemas.microsoft.com/office/drawing/2014/main" id="{BA7759DC-D4A5-48D3-8C81-FE72BD300A05}"/>
              </a:ext>
            </a:extLst>
          </p:cNvPr>
          <p:cNvSpPr/>
          <p:nvPr/>
        </p:nvSpPr>
        <p:spPr bwMode="auto">
          <a:xfrm>
            <a:off x="1640061" y="5412423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" name="乗算記号 72">
            <a:extLst>
              <a:ext uri="{FF2B5EF4-FFF2-40B4-BE49-F238E27FC236}">
                <a16:creationId xmlns:a16="http://schemas.microsoft.com/office/drawing/2014/main" id="{B748DD9A-38F8-401D-A962-AD58244BDF85}"/>
              </a:ext>
            </a:extLst>
          </p:cNvPr>
          <p:cNvSpPr/>
          <p:nvPr/>
        </p:nvSpPr>
        <p:spPr bwMode="auto">
          <a:xfrm>
            <a:off x="1055862" y="5412422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" name="乗算記号 73">
            <a:extLst>
              <a:ext uri="{FF2B5EF4-FFF2-40B4-BE49-F238E27FC236}">
                <a16:creationId xmlns:a16="http://schemas.microsoft.com/office/drawing/2014/main" id="{8D011F69-9F62-4789-A448-D9D034200B5A}"/>
              </a:ext>
            </a:extLst>
          </p:cNvPr>
          <p:cNvSpPr/>
          <p:nvPr/>
        </p:nvSpPr>
        <p:spPr bwMode="auto">
          <a:xfrm>
            <a:off x="2487158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" name="乗算記号 74">
            <a:extLst>
              <a:ext uri="{FF2B5EF4-FFF2-40B4-BE49-F238E27FC236}">
                <a16:creationId xmlns:a16="http://schemas.microsoft.com/office/drawing/2014/main" id="{91755696-20BD-4956-BB0A-CD41584CF8BD}"/>
              </a:ext>
            </a:extLst>
          </p:cNvPr>
          <p:cNvSpPr/>
          <p:nvPr/>
        </p:nvSpPr>
        <p:spPr bwMode="auto">
          <a:xfrm>
            <a:off x="2052557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" name="乗算記号 75">
            <a:extLst>
              <a:ext uri="{FF2B5EF4-FFF2-40B4-BE49-F238E27FC236}">
                <a16:creationId xmlns:a16="http://schemas.microsoft.com/office/drawing/2014/main" id="{1DA6E0F6-7A90-4968-94C8-C669D1021B18}"/>
              </a:ext>
            </a:extLst>
          </p:cNvPr>
          <p:cNvSpPr/>
          <p:nvPr/>
        </p:nvSpPr>
        <p:spPr bwMode="auto">
          <a:xfrm>
            <a:off x="1694582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" name="乗算記号 76">
            <a:extLst>
              <a:ext uri="{FF2B5EF4-FFF2-40B4-BE49-F238E27FC236}">
                <a16:creationId xmlns:a16="http://schemas.microsoft.com/office/drawing/2014/main" id="{28A43D0B-F349-4B75-9559-96CD09566355}"/>
              </a:ext>
            </a:extLst>
          </p:cNvPr>
          <p:cNvSpPr/>
          <p:nvPr/>
        </p:nvSpPr>
        <p:spPr bwMode="auto">
          <a:xfrm>
            <a:off x="1230028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4504A604-96F0-4044-8E50-AA5E19BF6B1F}"/>
              </a:ext>
            </a:extLst>
          </p:cNvPr>
          <p:cNvSpPr txBox="1"/>
          <p:nvPr/>
        </p:nvSpPr>
        <p:spPr>
          <a:xfrm>
            <a:off x="1183905" y="479467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36EA803F-D678-4B61-B588-52C80E4BA062}"/>
              </a:ext>
            </a:extLst>
          </p:cNvPr>
          <p:cNvSpPr txBox="1"/>
          <p:nvPr/>
        </p:nvSpPr>
        <p:spPr>
          <a:xfrm>
            <a:off x="1614450" y="478342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8B3D75A-AEEA-4802-9AEB-0A7C4BFD34E8}"/>
              </a:ext>
            </a:extLst>
          </p:cNvPr>
          <p:cNvSpPr txBox="1"/>
          <p:nvPr/>
        </p:nvSpPr>
        <p:spPr>
          <a:xfrm>
            <a:off x="1988498" y="4785924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F0E8D87-2296-4DA7-BF99-5F46C3E0DCB2}"/>
              </a:ext>
            </a:extLst>
          </p:cNvPr>
          <p:cNvSpPr txBox="1"/>
          <p:nvPr/>
        </p:nvSpPr>
        <p:spPr>
          <a:xfrm>
            <a:off x="2396954" y="4794721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971DE25-D569-4540-824B-CE17EB681660}"/>
              </a:ext>
            </a:extLst>
          </p:cNvPr>
          <p:cNvSpPr txBox="1"/>
          <p:nvPr/>
        </p:nvSpPr>
        <p:spPr>
          <a:xfrm>
            <a:off x="969527" y="2962712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12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33CAEAFE-B5DF-42F4-A89E-3CD2596EBF04}"/>
              </a:ext>
            </a:extLst>
          </p:cNvPr>
          <p:cNvSpPr txBox="1"/>
          <p:nvPr/>
        </p:nvSpPr>
        <p:spPr>
          <a:xfrm>
            <a:off x="1528866" y="2962711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11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6E8C2AB9-41A1-41E9-BCB6-4B84C602CCAE}"/>
              </a:ext>
            </a:extLst>
          </p:cNvPr>
          <p:cNvSpPr txBox="1"/>
          <p:nvPr/>
        </p:nvSpPr>
        <p:spPr>
          <a:xfrm>
            <a:off x="2024413" y="294269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10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C1AE576-B6DB-4D2A-9224-BAB17565D463}"/>
              </a:ext>
            </a:extLst>
          </p:cNvPr>
          <p:cNvSpPr txBox="1"/>
          <p:nvPr/>
        </p:nvSpPr>
        <p:spPr>
          <a:xfrm>
            <a:off x="2617493" y="294269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09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86" name="乗算記号 85">
            <a:extLst>
              <a:ext uri="{FF2B5EF4-FFF2-40B4-BE49-F238E27FC236}">
                <a16:creationId xmlns:a16="http://schemas.microsoft.com/office/drawing/2014/main" id="{733D823D-0603-43F6-B1E7-7539A63DD74C}"/>
              </a:ext>
            </a:extLst>
          </p:cNvPr>
          <p:cNvSpPr/>
          <p:nvPr/>
        </p:nvSpPr>
        <p:spPr bwMode="auto">
          <a:xfrm>
            <a:off x="2630662" y="27470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7" name="乗算記号 86">
            <a:extLst>
              <a:ext uri="{FF2B5EF4-FFF2-40B4-BE49-F238E27FC236}">
                <a16:creationId xmlns:a16="http://schemas.microsoft.com/office/drawing/2014/main" id="{E3A1C4E1-C7D0-4FE8-B371-A169037DDF16}"/>
              </a:ext>
            </a:extLst>
          </p:cNvPr>
          <p:cNvSpPr/>
          <p:nvPr/>
        </p:nvSpPr>
        <p:spPr bwMode="auto">
          <a:xfrm>
            <a:off x="2071861" y="27470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" name="乗算記号 87">
            <a:extLst>
              <a:ext uri="{FF2B5EF4-FFF2-40B4-BE49-F238E27FC236}">
                <a16:creationId xmlns:a16="http://schemas.microsoft.com/office/drawing/2014/main" id="{8F403391-62F9-4234-AB5F-49994C300116}"/>
              </a:ext>
            </a:extLst>
          </p:cNvPr>
          <p:cNvSpPr/>
          <p:nvPr/>
        </p:nvSpPr>
        <p:spPr bwMode="auto">
          <a:xfrm>
            <a:off x="1631594" y="27470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" name="乗算記号 88">
            <a:extLst>
              <a:ext uri="{FF2B5EF4-FFF2-40B4-BE49-F238E27FC236}">
                <a16:creationId xmlns:a16="http://schemas.microsoft.com/office/drawing/2014/main" id="{75FC0B32-79B1-404D-9C04-A29A006A2333}"/>
              </a:ext>
            </a:extLst>
          </p:cNvPr>
          <p:cNvSpPr/>
          <p:nvPr/>
        </p:nvSpPr>
        <p:spPr bwMode="auto">
          <a:xfrm>
            <a:off x="1047395" y="27470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" name="乗算記号 89">
            <a:extLst>
              <a:ext uri="{FF2B5EF4-FFF2-40B4-BE49-F238E27FC236}">
                <a16:creationId xmlns:a16="http://schemas.microsoft.com/office/drawing/2014/main" id="{3A0CD8DD-FBE1-44A2-AA26-41499F213923}"/>
              </a:ext>
            </a:extLst>
          </p:cNvPr>
          <p:cNvSpPr/>
          <p:nvPr/>
        </p:nvSpPr>
        <p:spPr bwMode="auto">
          <a:xfrm>
            <a:off x="2484470" y="247160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" name="乗算記号 90">
            <a:extLst>
              <a:ext uri="{FF2B5EF4-FFF2-40B4-BE49-F238E27FC236}">
                <a16:creationId xmlns:a16="http://schemas.microsoft.com/office/drawing/2014/main" id="{CE554397-E761-45CE-8966-1DA3A149145D}"/>
              </a:ext>
            </a:extLst>
          </p:cNvPr>
          <p:cNvSpPr/>
          <p:nvPr/>
        </p:nvSpPr>
        <p:spPr bwMode="auto">
          <a:xfrm>
            <a:off x="2032349" y="2477698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" name="乗算記号 91">
            <a:extLst>
              <a:ext uri="{FF2B5EF4-FFF2-40B4-BE49-F238E27FC236}">
                <a16:creationId xmlns:a16="http://schemas.microsoft.com/office/drawing/2014/main" id="{08232CE2-87A8-41C3-ADC9-428FDAEBB1AA}"/>
              </a:ext>
            </a:extLst>
          </p:cNvPr>
          <p:cNvSpPr/>
          <p:nvPr/>
        </p:nvSpPr>
        <p:spPr bwMode="auto">
          <a:xfrm>
            <a:off x="1665912" y="2477698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" name="乗算記号 92">
            <a:extLst>
              <a:ext uri="{FF2B5EF4-FFF2-40B4-BE49-F238E27FC236}">
                <a16:creationId xmlns:a16="http://schemas.microsoft.com/office/drawing/2014/main" id="{7E78EC54-AA2A-4F29-9EEA-A2AB83A2092B}"/>
              </a:ext>
            </a:extLst>
          </p:cNvPr>
          <p:cNvSpPr/>
          <p:nvPr/>
        </p:nvSpPr>
        <p:spPr bwMode="auto">
          <a:xfrm>
            <a:off x="1208035" y="247160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1836670-F88A-461C-BF83-D5DF3C583931}"/>
              </a:ext>
            </a:extLst>
          </p:cNvPr>
          <p:cNvSpPr txBox="1"/>
          <p:nvPr/>
        </p:nvSpPr>
        <p:spPr>
          <a:xfrm>
            <a:off x="1155407" y="218430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16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B338DE5B-7A8B-4E01-A490-8D08C064BC4C}"/>
              </a:ext>
            </a:extLst>
          </p:cNvPr>
          <p:cNvSpPr txBox="1"/>
          <p:nvPr/>
        </p:nvSpPr>
        <p:spPr>
          <a:xfrm>
            <a:off x="1605395" y="218188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15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D42B6BC-EE63-4027-A93F-7C9EF0CF5E83}"/>
              </a:ext>
            </a:extLst>
          </p:cNvPr>
          <p:cNvSpPr txBox="1"/>
          <p:nvPr/>
        </p:nvSpPr>
        <p:spPr>
          <a:xfrm>
            <a:off x="2473458" y="2184305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13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D9DD710A-EAA1-4A02-A48E-AE0D6EC1B9B0}"/>
              </a:ext>
            </a:extLst>
          </p:cNvPr>
          <p:cNvSpPr txBox="1"/>
          <p:nvPr/>
        </p:nvSpPr>
        <p:spPr>
          <a:xfrm>
            <a:off x="1990857" y="2181886"/>
            <a:ext cx="344692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solidFill>
                  <a:srgbClr val="FF0000"/>
                </a:solidFill>
              </a:rPr>
              <a:t>14</a:t>
            </a:r>
            <a:endParaRPr kumimoji="1" lang="ja-JP" altLang="en-US" sz="105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1B6A93-FF59-4D1A-A59E-23529EAD1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61" y="1607782"/>
            <a:ext cx="2176010" cy="52502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7818268-069E-4F27-8A30-8A9687821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514" y="1587663"/>
            <a:ext cx="2187860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YS11胴体落下衝撃解析資料(20190129)\image_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894" r="19547"/>
          <a:stretch/>
        </p:blipFill>
        <p:spPr bwMode="auto">
          <a:xfrm>
            <a:off x="358475" y="4204580"/>
            <a:ext cx="3141954" cy="25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A6AD5BD-C6C8-4EA1-9E2A-5E53589AF315}"/>
              </a:ext>
            </a:extLst>
          </p:cNvPr>
          <p:cNvSpPr txBox="1"/>
          <p:nvPr/>
        </p:nvSpPr>
        <p:spPr>
          <a:xfrm>
            <a:off x="2408091" y="4946618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C61957F7-BCBA-4FA5-85D5-52B55A10088B}"/>
              </a:ext>
            </a:extLst>
          </p:cNvPr>
          <p:cNvSpPr txBox="1"/>
          <p:nvPr/>
        </p:nvSpPr>
        <p:spPr>
          <a:xfrm>
            <a:off x="2013746" y="491508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14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47BE82D7-492C-4DE0-8BCC-A30542166400}"/>
              </a:ext>
            </a:extLst>
          </p:cNvPr>
          <p:cNvSpPr txBox="1"/>
          <p:nvPr/>
        </p:nvSpPr>
        <p:spPr>
          <a:xfrm>
            <a:off x="1628651" y="4926771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15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D2392F9-0B9D-49C1-90D3-2D56C769A18F}"/>
              </a:ext>
            </a:extLst>
          </p:cNvPr>
          <p:cNvSpPr txBox="1"/>
          <p:nvPr/>
        </p:nvSpPr>
        <p:spPr>
          <a:xfrm>
            <a:off x="1176243" y="4945537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16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2379EC75-2015-4DCD-89FB-412031DE094B}"/>
              </a:ext>
            </a:extLst>
          </p:cNvPr>
          <p:cNvSpPr txBox="1"/>
          <p:nvPr/>
        </p:nvSpPr>
        <p:spPr>
          <a:xfrm>
            <a:off x="992011" y="5275973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84C94DCD-ED7B-4815-8F89-8427FF61DBA6}"/>
              </a:ext>
            </a:extLst>
          </p:cNvPr>
          <p:cNvSpPr txBox="1"/>
          <p:nvPr/>
        </p:nvSpPr>
        <p:spPr>
          <a:xfrm>
            <a:off x="1547404" y="5291758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AF6DB102-B820-4D31-9C63-013D2AFA745F}"/>
              </a:ext>
            </a:extLst>
          </p:cNvPr>
          <p:cNvSpPr txBox="1"/>
          <p:nvPr/>
        </p:nvSpPr>
        <p:spPr>
          <a:xfrm>
            <a:off x="2010640" y="5297255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E4AF314B-0FF1-4216-945A-546783BD48B1}"/>
              </a:ext>
            </a:extLst>
          </p:cNvPr>
          <p:cNvSpPr txBox="1"/>
          <p:nvPr/>
        </p:nvSpPr>
        <p:spPr>
          <a:xfrm>
            <a:off x="2519445" y="5287923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09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1B4B212D-FB6D-4840-8B36-BC0C76744973}"/>
              </a:ext>
            </a:extLst>
          </p:cNvPr>
          <p:cNvSpPr txBox="1"/>
          <p:nvPr/>
        </p:nvSpPr>
        <p:spPr>
          <a:xfrm>
            <a:off x="835729" y="5614383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08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7706E344-9F60-4AD9-9F04-F92ECBF7FE31}"/>
              </a:ext>
            </a:extLst>
          </p:cNvPr>
          <p:cNvSpPr txBox="1"/>
          <p:nvPr/>
        </p:nvSpPr>
        <p:spPr>
          <a:xfrm>
            <a:off x="1493334" y="5619217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07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3B8A92D6-3C56-423F-ABCF-292CA702D903}"/>
              </a:ext>
            </a:extLst>
          </p:cNvPr>
          <p:cNvSpPr txBox="1"/>
          <p:nvPr/>
        </p:nvSpPr>
        <p:spPr>
          <a:xfrm>
            <a:off x="1988196" y="5634387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06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C039469E-6251-42BF-BCA2-2443D8D77EEC}"/>
              </a:ext>
            </a:extLst>
          </p:cNvPr>
          <p:cNvSpPr txBox="1"/>
          <p:nvPr/>
        </p:nvSpPr>
        <p:spPr>
          <a:xfrm>
            <a:off x="2630059" y="5655040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05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8D531D60-1229-460E-A279-EF489878D97E}"/>
              </a:ext>
            </a:extLst>
          </p:cNvPr>
          <p:cNvSpPr txBox="1"/>
          <p:nvPr/>
        </p:nvSpPr>
        <p:spPr>
          <a:xfrm>
            <a:off x="2805860" y="6024391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9C1D889D-B8F5-4D4F-84FD-DAB263C16EDB}"/>
              </a:ext>
            </a:extLst>
          </p:cNvPr>
          <p:cNvSpPr txBox="1"/>
          <p:nvPr/>
        </p:nvSpPr>
        <p:spPr>
          <a:xfrm>
            <a:off x="2023116" y="6042034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AD55C1C8-27FB-4BCD-AFE8-80A8CE1BB7EC}"/>
              </a:ext>
            </a:extLst>
          </p:cNvPr>
          <p:cNvSpPr txBox="1"/>
          <p:nvPr/>
        </p:nvSpPr>
        <p:spPr>
          <a:xfrm>
            <a:off x="1471018" y="6030617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0DE33F38-0D55-43FE-BE7D-3A70A808B698}"/>
              </a:ext>
            </a:extLst>
          </p:cNvPr>
          <p:cNvSpPr txBox="1"/>
          <p:nvPr/>
        </p:nvSpPr>
        <p:spPr>
          <a:xfrm>
            <a:off x="721313" y="6028584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04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J:\YS11胴体落下衝撃解析資料(20190129)\image_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10679" r="19648"/>
          <a:stretch/>
        </p:blipFill>
        <p:spPr bwMode="auto">
          <a:xfrm>
            <a:off x="373852" y="1496166"/>
            <a:ext cx="3132573" cy="25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E754E77-0E17-41D8-8C4A-F0FFD95B928B}"/>
              </a:ext>
            </a:extLst>
          </p:cNvPr>
          <p:cNvSpPr txBox="1"/>
          <p:nvPr/>
        </p:nvSpPr>
        <p:spPr>
          <a:xfrm>
            <a:off x="2435314" y="232774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27" name="乗算記号 26"/>
          <p:cNvSpPr/>
          <p:nvPr/>
        </p:nvSpPr>
        <p:spPr bwMode="auto">
          <a:xfrm>
            <a:off x="2605262" y="5412423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乗算記号 27"/>
          <p:cNvSpPr/>
          <p:nvPr/>
        </p:nvSpPr>
        <p:spPr bwMode="auto">
          <a:xfrm>
            <a:off x="2071862" y="5412422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乗算記号 28"/>
          <p:cNvSpPr/>
          <p:nvPr/>
        </p:nvSpPr>
        <p:spPr bwMode="auto">
          <a:xfrm>
            <a:off x="1640061" y="5412423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1055862" y="5412422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2487158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乗算記号 35"/>
          <p:cNvSpPr/>
          <p:nvPr/>
        </p:nvSpPr>
        <p:spPr bwMode="auto">
          <a:xfrm>
            <a:off x="2052557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乗算記号 36"/>
          <p:cNvSpPr/>
          <p:nvPr/>
        </p:nvSpPr>
        <p:spPr bwMode="auto">
          <a:xfrm>
            <a:off x="1694582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乗算記号 37"/>
          <p:cNvSpPr/>
          <p:nvPr/>
        </p:nvSpPr>
        <p:spPr bwMode="auto">
          <a:xfrm>
            <a:off x="1230028" y="506158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5C15075-5B2F-4D9E-A697-FA9629630D48}"/>
              </a:ext>
            </a:extLst>
          </p:cNvPr>
          <p:cNvSpPr txBox="1"/>
          <p:nvPr/>
        </p:nvSpPr>
        <p:spPr>
          <a:xfrm>
            <a:off x="1977611" y="232774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14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E03C687E-EBC3-47DE-96FD-04216DF1FF3B}"/>
              </a:ext>
            </a:extLst>
          </p:cNvPr>
          <p:cNvSpPr txBox="1"/>
          <p:nvPr/>
        </p:nvSpPr>
        <p:spPr>
          <a:xfrm>
            <a:off x="1581058" y="232774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15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D6F9DB04-DBF4-4D05-80C1-646D4674D99F}"/>
              </a:ext>
            </a:extLst>
          </p:cNvPr>
          <p:cNvSpPr txBox="1"/>
          <p:nvPr/>
        </p:nvSpPr>
        <p:spPr>
          <a:xfrm>
            <a:off x="1137981" y="232774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16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8FE43B5F-9606-4BF3-A9A8-674BBE75FE25}"/>
              </a:ext>
            </a:extLst>
          </p:cNvPr>
          <p:cNvSpPr txBox="1"/>
          <p:nvPr/>
        </p:nvSpPr>
        <p:spPr>
          <a:xfrm>
            <a:off x="953759" y="2638649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F5827FC3-2591-4C75-8B95-02F115E123F0}"/>
              </a:ext>
            </a:extLst>
          </p:cNvPr>
          <p:cNvSpPr txBox="1"/>
          <p:nvPr/>
        </p:nvSpPr>
        <p:spPr>
          <a:xfrm>
            <a:off x="1505272" y="2651063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FB770B6-EBBB-41FA-83F5-1FEBFC1A48EC}"/>
              </a:ext>
            </a:extLst>
          </p:cNvPr>
          <p:cNvSpPr txBox="1"/>
          <p:nvPr/>
        </p:nvSpPr>
        <p:spPr>
          <a:xfrm>
            <a:off x="1932957" y="2660528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10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724AC4E-8136-4D5E-9DD8-1231BED0F97B}"/>
              </a:ext>
            </a:extLst>
          </p:cNvPr>
          <p:cNvSpPr txBox="1"/>
          <p:nvPr/>
        </p:nvSpPr>
        <p:spPr>
          <a:xfrm>
            <a:off x="2490690" y="2691535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09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96052921-51E3-4203-B6EE-B1F8A18FC4A7}"/>
              </a:ext>
            </a:extLst>
          </p:cNvPr>
          <p:cNvSpPr txBox="1"/>
          <p:nvPr/>
        </p:nvSpPr>
        <p:spPr>
          <a:xfrm>
            <a:off x="759298" y="2948718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08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739865B3-2107-4018-9E11-5806ADA38207}"/>
              </a:ext>
            </a:extLst>
          </p:cNvPr>
          <p:cNvSpPr txBox="1"/>
          <p:nvPr/>
        </p:nvSpPr>
        <p:spPr>
          <a:xfrm>
            <a:off x="1430449" y="2950044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07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E3537DE4-8A8F-4EE0-9B6A-1C8CD0E68CFA}"/>
              </a:ext>
            </a:extLst>
          </p:cNvPr>
          <p:cNvSpPr txBox="1"/>
          <p:nvPr/>
        </p:nvSpPr>
        <p:spPr>
          <a:xfrm>
            <a:off x="1976953" y="2953521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06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9A50028C-CDE2-4DC2-AC60-7EFABB091122}"/>
              </a:ext>
            </a:extLst>
          </p:cNvPr>
          <p:cNvSpPr txBox="1"/>
          <p:nvPr/>
        </p:nvSpPr>
        <p:spPr>
          <a:xfrm>
            <a:off x="2673024" y="2972896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05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5DFD4088-8135-44B7-8026-C4F3E5AABD6E}"/>
              </a:ext>
            </a:extLst>
          </p:cNvPr>
          <p:cNvSpPr txBox="1"/>
          <p:nvPr/>
        </p:nvSpPr>
        <p:spPr>
          <a:xfrm>
            <a:off x="2788626" y="3287696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01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C26A3F24-71DB-4862-ABFE-7CE9AF9797B1}"/>
              </a:ext>
            </a:extLst>
          </p:cNvPr>
          <p:cNvSpPr txBox="1"/>
          <p:nvPr/>
        </p:nvSpPr>
        <p:spPr>
          <a:xfrm>
            <a:off x="1971768" y="3306986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6749C0CD-33CF-4755-9DFF-109718FEC370}"/>
              </a:ext>
            </a:extLst>
          </p:cNvPr>
          <p:cNvSpPr txBox="1"/>
          <p:nvPr/>
        </p:nvSpPr>
        <p:spPr>
          <a:xfrm>
            <a:off x="1390229" y="3314258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DD49DEC-0101-4754-83DE-E1C8BEA9CE39}"/>
              </a:ext>
            </a:extLst>
          </p:cNvPr>
          <p:cNvSpPr txBox="1"/>
          <p:nvPr/>
        </p:nvSpPr>
        <p:spPr>
          <a:xfrm>
            <a:off x="648546" y="3331655"/>
            <a:ext cx="216024" cy="19581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800" b="1" dirty="0">
                <a:solidFill>
                  <a:srgbClr val="FF0000"/>
                </a:solidFill>
              </a:rPr>
              <a:t>04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48" name="乗算記号 47"/>
          <p:cNvSpPr/>
          <p:nvPr/>
        </p:nvSpPr>
        <p:spPr bwMode="auto">
          <a:xfrm>
            <a:off x="2630662" y="27470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" name="乗算記号 48"/>
          <p:cNvSpPr/>
          <p:nvPr/>
        </p:nvSpPr>
        <p:spPr bwMode="auto">
          <a:xfrm>
            <a:off x="2071861" y="274702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" name="乗算記号 49"/>
          <p:cNvSpPr/>
          <p:nvPr/>
        </p:nvSpPr>
        <p:spPr bwMode="auto">
          <a:xfrm>
            <a:off x="1631594" y="27470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" name="乗算記号 50"/>
          <p:cNvSpPr/>
          <p:nvPr/>
        </p:nvSpPr>
        <p:spPr bwMode="auto">
          <a:xfrm>
            <a:off x="1047395" y="2747019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" name="乗算記号 51"/>
          <p:cNvSpPr/>
          <p:nvPr/>
        </p:nvSpPr>
        <p:spPr bwMode="auto">
          <a:xfrm>
            <a:off x="2484470" y="247160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乗算記号 52"/>
          <p:cNvSpPr/>
          <p:nvPr/>
        </p:nvSpPr>
        <p:spPr bwMode="auto">
          <a:xfrm>
            <a:off x="2032349" y="2477698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" name="乗算記号 54"/>
          <p:cNvSpPr/>
          <p:nvPr/>
        </p:nvSpPr>
        <p:spPr bwMode="auto">
          <a:xfrm>
            <a:off x="1665912" y="2477698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乗算記号 55"/>
          <p:cNvSpPr/>
          <p:nvPr/>
        </p:nvSpPr>
        <p:spPr bwMode="auto">
          <a:xfrm>
            <a:off x="1208035" y="247160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" name="乗算記号 80">
            <a:extLst>
              <a:ext uri="{FF2B5EF4-FFF2-40B4-BE49-F238E27FC236}">
                <a16:creationId xmlns:a16="http://schemas.microsoft.com/office/drawing/2014/main" id="{1512B2C7-4EF1-41D7-9B68-3D66EF0A3560}"/>
              </a:ext>
            </a:extLst>
          </p:cNvPr>
          <p:cNvSpPr/>
          <p:nvPr/>
        </p:nvSpPr>
        <p:spPr bwMode="auto">
          <a:xfrm>
            <a:off x="2943929" y="32211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2" name="乗算記号 81">
            <a:extLst>
              <a:ext uri="{FF2B5EF4-FFF2-40B4-BE49-F238E27FC236}">
                <a16:creationId xmlns:a16="http://schemas.microsoft.com/office/drawing/2014/main" id="{3AC676FE-A26A-4C31-B564-C89B599FE5C0}"/>
              </a:ext>
            </a:extLst>
          </p:cNvPr>
          <p:cNvSpPr/>
          <p:nvPr/>
        </p:nvSpPr>
        <p:spPr bwMode="auto">
          <a:xfrm>
            <a:off x="2131128" y="3221153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" name="乗算記号 82">
            <a:extLst>
              <a:ext uri="{FF2B5EF4-FFF2-40B4-BE49-F238E27FC236}">
                <a16:creationId xmlns:a16="http://schemas.microsoft.com/office/drawing/2014/main" id="{BCC593C3-3DC8-45A1-8AC4-03B846D3CF92}"/>
              </a:ext>
            </a:extLst>
          </p:cNvPr>
          <p:cNvSpPr/>
          <p:nvPr/>
        </p:nvSpPr>
        <p:spPr bwMode="auto">
          <a:xfrm>
            <a:off x="1538461" y="322115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" name="乗算記号 83">
            <a:extLst>
              <a:ext uri="{FF2B5EF4-FFF2-40B4-BE49-F238E27FC236}">
                <a16:creationId xmlns:a16="http://schemas.microsoft.com/office/drawing/2014/main" id="{55496E20-D94C-4616-8D27-EBB00BE177F9}"/>
              </a:ext>
            </a:extLst>
          </p:cNvPr>
          <p:cNvSpPr/>
          <p:nvPr/>
        </p:nvSpPr>
        <p:spPr bwMode="auto">
          <a:xfrm>
            <a:off x="751062" y="3221152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5" name="乗算記号 84">
            <a:extLst>
              <a:ext uri="{FF2B5EF4-FFF2-40B4-BE49-F238E27FC236}">
                <a16:creationId xmlns:a16="http://schemas.microsoft.com/office/drawing/2014/main" id="{CB58AE6F-FC55-4591-B8F7-455E86B3B0DA}"/>
              </a:ext>
            </a:extLst>
          </p:cNvPr>
          <p:cNvSpPr/>
          <p:nvPr/>
        </p:nvSpPr>
        <p:spPr bwMode="auto">
          <a:xfrm>
            <a:off x="2825658" y="300899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" name="乗算記号 85">
            <a:extLst>
              <a:ext uri="{FF2B5EF4-FFF2-40B4-BE49-F238E27FC236}">
                <a16:creationId xmlns:a16="http://schemas.microsoft.com/office/drawing/2014/main" id="{C88C8F06-A925-4501-A73B-6D5E98AD8C11}"/>
              </a:ext>
            </a:extLst>
          </p:cNvPr>
          <p:cNvSpPr/>
          <p:nvPr/>
        </p:nvSpPr>
        <p:spPr bwMode="auto">
          <a:xfrm>
            <a:off x="2114458" y="300899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7" name="乗算記号 86">
            <a:extLst>
              <a:ext uri="{FF2B5EF4-FFF2-40B4-BE49-F238E27FC236}">
                <a16:creationId xmlns:a16="http://schemas.microsoft.com/office/drawing/2014/main" id="{61D95FF8-C827-4203-8DB7-14EFB6922A87}"/>
              </a:ext>
            </a:extLst>
          </p:cNvPr>
          <p:cNvSpPr/>
          <p:nvPr/>
        </p:nvSpPr>
        <p:spPr bwMode="auto">
          <a:xfrm>
            <a:off x="1581058" y="300899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" name="乗算記号 87">
            <a:extLst>
              <a:ext uri="{FF2B5EF4-FFF2-40B4-BE49-F238E27FC236}">
                <a16:creationId xmlns:a16="http://schemas.microsoft.com/office/drawing/2014/main" id="{02CF2F8B-F230-42C0-924F-96CD490E0CAB}"/>
              </a:ext>
            </a:extLst>
          </p:cNvPr>
          <p:cNvSpPr/>
          <p:nvPr/>
        </p:nvSpPr>
        <p:spPr bwMode="auto">
          <a:xfrm>
            <a:off x="899592" y="3008990"/>
            <a:ext cx="216024" cy="216024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" name="乗算記号 108">
            <a:extLst>
              <a:ext uri="{FF2B5EF4-FFF2-40B4-BE49-F238E27FC236}">
                <a16:creationId xmlns:a16="http://schemas.microsoft.com/office/drawing/2014/main" id="{AC16CDB7-2EB9-44BD-91F0-32FA38479CAD}"/>
              </a:ext>
            </a:extLst>
          </p:cNvPr>
          <p:cNvSpPr/>
          <p:nvPr/>
        </p:nvSpPr>
        <p:spPr bwMode="auto">
          <a:xfrm>
            <a:off x="2859262" y="5886556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0" name="乗算記号 109">
            <a:extLst>
              <a:ext uri="{FF2B5EF4-FFF2-40B4-BE49-F238E27FC236}">
                <a16:creationId xmlns:a16="http://schemas.microsoft.com/office/drawing/2014/main" id="{B03EC534-7389-4D22-85E8-A9CE6EB01342}"/>
              </a:ext>
            </a:extLst>
          </p:cNvPr>
          <p:cNvSpPr/>
          <p:nvPr/>
        </p:nvSpPr>
        <p:spPr bwMode="auto">
          <a:xfrm>
            <a:off x="2114195" y="5903489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" name="乗算記号 110">
            <a:extLst>
              <a:ext uri="{FF2B5EF4-FFF2-40B4-BE49-F238E27FC236}">
                <a16:creationId xmlns:a16="http://schemas.microsoft.com/office/drawing/2014/main" id="{909B1A35-0662-493E-89C9-63520261C205}"/>
              </a:ext>
            </a:extLst>
          </p:cNvPr>
          <p:cNvSpPr/>
          <p:nvPr/>
        </p:nvSpPr>
        <p:spPr bwMode="auto">
          <a:xfrm>
            <a:off x="1563861" y="5903489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" name="乗算記号 111">
            <a:extLst>
              <a:ext uri="{FF2B5EF4-FFF2-40B4-BE49-F238E27FC236}">
                <a16:creationId xmlns:a16="http://schemas.microsoft.com/office/drawing/2014/main" id="{873E3995-6FA5-4BF8-AD2D-FEA51C8B8CE9}"/>
              </a:ext>
            </a:extLst>
          </p:cNvPr>
          <p:cNvSpPr/>
          <p:nvPr/>
        </p:nvSpPr>
        <p:spPr bwMode="auto">
          <a:xfrm>
            <a:off x="835729" y="5903489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" name="乗算記号 112">
            <a:extLst>
              <a:ext uri="{FF2B5EF4-FFF2-40B4-BE49-F238E27FC236}">
                <a16:creationId xmlns:a16="http://schemas.microsoft.com/office/drawing/2014/main" id="{BDF78B9D-1887-4D61-908F-428F992DFDDA}"/>
              </a:ext>
            </a:extLst>
          </p:cNvPr>
          <p:cNvSpPr/>
          <p:nvPr/>
        </p:nvSpPr>
        <p:spPr bwMode="auto">
          <a:xfrm>
            <a:off x="2771800" y="5733256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4" name="乗算記号 113">
            <a:extLst>
              <a:ext uri="{FF2B5EF4-FFF2-40B4-BE49-F238E27FC236}">
                <a16:creationId xmlns:a16="http://schemas.microsoft.com/office/drawing/2014/main" id="{0D8AEBF6-7BD1-46C6-889B-5C17348ABB27}"/>
              </a:ext>
            </a:extLst>
          </p:cNvPr>
          <p:cNvSpPr/>
          <p:nvPr/>
        </p:nvSpPr>
        <p:spPr bwMode="auto">
          <a:xfrm>
            <a:off x="2114195" y="571690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5" name="乗算記号 114">
            <a:extLst>
              <a:ext uri="{FF2B5EF4-FFF2-40B4-BE49-F238E27FC236}">
                <a16:creationId xmlns:a16="http://schemas.microsoft.com/office/drawing/2014/main" id="{93649D93-EAB7-4CD3-975F-9E02CBA3C849}"/>
              </a:ext>
            </a:extLst>
          </p:cNvPr>
          <p:cNvSpPr/>
          <p:nvPr/>
        </p:nvSpPr>
        <p:spPr bwMode="auto">
          <a:xfrm>
            <a:off x="1602465" y="571690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" name="乗算記号 115">
            <a:extLst>
              <a:ext uri="{FF2B5EF4-FFF2-40B4-BE49-F238E27FC236}">
                <a16:creationId xmlns:a16="http://schemas.microsoft.com/office/drawing/2014/main" id="{BA5CDFEA-8B60-400C-9CAF-424F8A82A424}"/>
              </a:ext>
            </a:extLst>
          </p:cNvPr>
          <p:cNvSpPr/>
          <p:nvPr/>
        </p:nvSpPr>
        <p:spPr bwMode="auto">
          <a:xfrm>
            <a:off x="923535" y="5716905"/>
            <a:ext cx="216024" cy="216024"/>
          </a:xfrm>
          <a:prstGeom prst="mathMultiply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" name="タイトル 1">
            <a:extLst>
              <a:ext uri="{FF2B5EF4-FFF2-40B4-BE49-F238E27FC236}">
                <a16:creationId xmlns:a16="http://schemas.microsoft.com/office/drawing/2014/main" id="{2CDF4F6C-E43F-47BA-897E-E2F3148C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89119"/>
            <a:ext cx="7149920" cy="487363"/>
          </a:xfrm>
        </p:spPr>
        <p:txBody>
          <a:bodyPr/>
          <a:lstStyle/>
          <a:p>
            <a:r>
              <a:rPr lang="en-US" altLang="ja-JP" sz="2400" dirty="0"/>
              <a:t>Comparison of two models at 30fps impact</a:t>
            </a:r>
            <a:endParaRPr kumimoji="1" lang="ja-JP" altLang="en-US" sz="2400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74C9728-2246-4D95-8A62-8B2A30EE5213}"/>
              </a:ext>
            </a:extLst>
          </p:cNvPr>
          <p:cNvSpPr txBox="1"/>
          <p:nvPr/>
        </p:nvSpPr>
        <p:spPr>
          <a:xfrm>
            <a:off x="294808" y="1052736"/>
            <a:ext cx="686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Analysis result comparison –acceleration maximum values</a:t>
            </a:r>
            <a:endParaRPr kumimoji="1" lang="ja-JP" altLang="en-US" sz="1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B424F1-FFB7-421A-A6E4-6B6F1199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283" y="1522783"/>
            <a:ext cx="4011558" cy="50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252E0C-696B-4182-B875-3E15C41B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879560-D1BB-4395-8377-2DC7181A2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7" y="1198409"/>
            <a:ext cx="5096023" cy="305761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CC48126-E2A7-4FC1-BDE3-D0B5DAD9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75" y="1875293"/>
            <a:ext cx="3212225" cy="42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71AB2C83-5FB1-4974-8931-40BEF316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89119"/>
            <a:ext cx="7149920" cy="487363"/>
          </a:xfrm>
        </p:spPr>
        <p:txBody>
          <a:bodyPr/>
          <a:lstStyle/>
          <a:p>
            <a:r>
              <a:rPr lang="en-US" altLang="ja-JP" sz="2400" dirty="0"/>
              <a:t>Comparison of two models at 30fps impact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E07409-16C0-4EB2-8D92-21A23C71A263}"/>
              </a:ext>
            </a:extLst>
          </p:cNvPr>
          <p:cNvSpPr txBox="1"/>
          <p:nvPr/>
        </p:nvSpPr>
        <p:spPr>
          <a:xfrm>
            <a:off x="138073" y="941123"/>
            <a:ext cx="686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Analysis result comparison –acceleration maximum values cont.</a:t>
            </a:r>
            <a:endParaRPr kumimoji="1" lang="ja-JP" altLang="en-US" sz="16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324E93B-6BB8-4B5C-A394-F9322E44B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7161" r="12201" b="14721"/>
          <a:stretch/>
        </p:blipFill>
        <p:spPr>
          <a:xfrm>
            <a:off x="683568" y="4128376"/>
            <a:ext cx="3600400" cy="24002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A98536-C59B-4B28-9627-63685769C7C0}"/>
              </a:ext>
            </a:extLst>
          </p:cNvPr>
          <p:cNvSpPr txBox="1"/>
          <p:nvPr/>
        </p:nvSpPr>
        <p:spPr>
          <a:xfrm>
            <a:off x="683568" y="6528642"/>
            <a:ext cx="397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Rear</a:t>
            </a:r>
            <a:r>
              <a:rPr lang="ja-JP" altLang="en-US" sz="1600" dirty="0"/>
              <a:t> </a:t>
            </a:r>
            <a:r>
              <a:rPr lang="en-US" altLang="ja-JP" sz="1600" dirty="0"/>
              <a:t>fuselage</a:t>
            </a:r>
            <a:r>
              <a:rPr lang="ja-JP" altLang="en-US" sz="1600" dirty="0"/>
              <a:t> </a:t>
            </a:r>
            <a:r>
              <a:rPr lang="en-US" altLang="ja-JP" sz="1600" dirty="0"/>
              <a:t>60ms</a:t>
            </a:r>
            <a:r>
              <a:rPr lang="ja-JP" altLang="en-US" sz="1600" dirty="0"/>
              <a:t> </a:t>
            </a:r>
            <a:r>
              <a:rPr lang="en-US" altLang="ja-JP" sz="1600" dirty="0"/>
              <a:t>after</a:t>
            </a:r>
            <a:r>
              <a:rPr lang="ja-JP" altLang="en-US" sz="1600" dirty="0"/>
              <a:t> </a:t>
            </a:r>
            <a:r>
              <a:rPr lang="en-US" altLang="ja-JP" sz="1600" dirty="0"/>
              <a:t>impact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9459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16263E9-7E5F-4F89-94FD-F1AE85B8E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334169"/>
            <a:ext cx="8583613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S創英角ｺﾞｼｯｸUB" pitchFamily="50" charset="-128"/>
                <a:cs typeface="Arial" charset="0"/>
              </a:rPr>
              <a:t>Conclusions</a:t>
            </a: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BF1D2C71-2F4F-408A-8991-7052DA271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4" y="1484784"/>
            <a:ext cx="866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ja-JP" sz="2000" dirty="0"/>
              <a:t>Crash simulations for two YS-11 fuselage sections ware conducted.  Fastener characteristics were obtained from the single rivet dynamic tests. Simulation result shows good correlation with the test results on both forward and rear fuselage.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2000" dirty="0"/>
              <a:t>The simulations of two fuselage sections with same impact condition ware conducted and the effect of subfloor structure was evaluated.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ja-JP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ja-JP" sz="1600" dirty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endParaRPr lang="en-US" altLang="ja-JP" dirty="0"/>
          </a:p>
        </p:txBody>
      </p:sp>
      <p:sp>
        <p:nvSpPr>
          <p:cNvPr id="7" name="テキスト ボックス 14">
            <a:extLst>
              <a:ext uri="{FF2B5EF4-FFF2-40B4-BE49-F238E27FC236}">
                <a16:creationId xmlns:a16="http://schemas.microsoft.com/office/drawing/2014/main" id="{AE25A060-782B-4A30-80E2-DE4D1574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15" y="3789040"/>
            <a:ext cx="736513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2000" dirty="0"/>
              <a:t>In general, cabin floor acceleration has higher peak values in the forward fuselage because of the rigidity of subfloor cargo compartment.  </a:t>
            </a:r>
          </a:p>
          <a:p>
            <a:pPr>
              <a:defRPr/>
            </a:pPr>
            <a:endParaRPr lang="en-US" altLang="ja-JP" sz="2000" dirty="0"/>
          </a:p>
          <a:p>
            <a:pPr>
              <a:defRPr/>
            </a:pPr>
            <a:r>
              <a:rPr lang="en-US" altLang="ja-JP" sz="2000" dirty="0"/>
              <a:t>In some point on rear fuselage, high peak value has appeared due to frame/floor contact in some points.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ja-JP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ja-JP" sz="1600" dirty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3865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Cabin Safety-s\YS-11-ANK.jpg">
            <a:extLst>
              <a:ext uri="{FF2B5EF4-FFF2-40B4-BE49-F238E27FC236}">
                <a16:creationId xmlns:a16="http://schemas.microsoft.com/office/drawing/2014/main" id="{B4757451-658A-45A8-A680-4AA6E16E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" y="2204864"/>
            <a:ext cx="4935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8">
            <a:extLst>
              <a:ext uri="{FF2B5EF4-FFF2-40B4-BE49-F238E27FC236}">
                <a16:creationId xmlns:a16="http://schemas.microsoft.com/office/drawing/2014/main" id="{8CCE30B3-DA1A-4993-B8A4-A080F97B3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420888"/>
            <a:ext cx="2060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CCFFFF"/>
                </a:solidFill>
                <a:latin typeface="Arial Black" panose="020B0A04020102020204" pitchFamily="34" charset="0"/>
              </a:rPr>
              <a:t>NAMC YS-11A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3892E137-230D-405B-929A-39E2922FF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048" y="2060848"/>
            <a:ext cx="35052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dirty="0">
                <a:solidFill>
                  <a:schemeClr val="accent2"/>
                </a:solidFill>
              </a:rPr>
              <a:t>          </a:t>
            </a:r>
            <a:r>
              <a:rPr lang="fr-FR" altLang="ja-JP" sz="2400" b="1" i="1" dirty="0"/>
              <a:t>Specifications</a:t>
            </a:r>
            <a:endParaRPr lang="fr-FR" altLang="ja-JP" sz="1600" dirty="0"/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Fuselage Diameter : </a:t>
            </a:r>
            <a:r>
              <a:rPr lang="fr-FR" altLang="ja-JP" sz="1600" dirty="0">
                <a:solidFill>
                  <a:srgbClr val="FF0000"/>
                </a:solidFill>
              </a:rPr>
              <a:t>2.88 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Max.T/O Weight : 24.5 ton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Passengers : Max. 64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Wing Span : 32.0 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Overall Length : 26.3 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Tail Height : 9.0 m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Cruising Speed : 450 km/h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First Flight : Aug. 30th, 1962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ja-JP" sz="1600" dirty="0"/>
              <a:t>TC Approved : Sep. 7th 196</a:t>
            </a:r>
            <a:r>
              <a:rPr lang="en-US" altLang="ja-JP" sz="1600" dirty="0"/>
              <a:t>5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ja-JP" sz="1600" dirty="0"/>
              <a:t>        (before FAR25.561)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9D30E90-BF7F-4368-8FE3-5DCF804D6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18" y="334169"/>
            <a:ext cx="8583613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Aircraft used for drop test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D30E90-BF7F-4368-8FE3-5DCF804D6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1256"/>
            <a:ext cx="8583613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S創英角ｺﾞｼｯｸUB" pitchFamily="50" charset="-128"/>
                <a:cs typeface="Arial" charset="0"/>
              </a:rPr>
              <a:t>YS-11A Commuter Crass Transport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YS-11-Fuselage.JPG">
            <a:extLst>
              <a:ext uri="{FF2B5EF4-FFF2-40B4-BE49-F238E27FC236}">
                <a16:creationId xmlns:a16="http://schemas.microsoft.com/office/drawing/2014/main" id="{14C5FB5D-7D72-49D2-BE77-E3122C1D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6118"/>
            <a:ext cx="5889874" cy="139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5529D905-A690-4529-B268-183CCD32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20" y="1427746"/>
            <a:ext cx="713924" cy="797006"/>
          </a:xfrm>
          <a:prstGeom prst="rect">
            <a:avLst/>
          </a:prstGeom>
          <a:solidFill>
            <a:srgbClr val="33CCFF">
              <a:alpha val="50195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dirty="0"/>
          </a:p>
        </p:txBody>
      </p:sp>
      <p:sp>
        <p:nvSpPr>
          <p:cNvPr id="12292" name="Text Box 7">
            <a:extLst>
              <a:ext uri="{FF2B5EF4-FFF2-40B4-BE49-F238E27FC236}">
                <a16:creationId xmlns:a16="http://schemas.microsoft.com/office/drawing/2014/main" id="{F0C14E32-C8A2-45B5-AB71-C4D799D4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89" y="1022484"/>
            <a:ext cx="694093" cy="264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latin typeface="ＭＳ Ｐゴシック" panose="020B0600070205080204" pitchFamily="50" charset="-128"/>
              </a:rPr>
              <a:t>FSTA. 0</a:t>
            </a:r>
          </a:p>
        </p:txBody>
      </p:sp>
      <p:sp>
        <p:nvSpPr>
          <p:cNvPr id="12293" name="Text Box 8">
            <a:extLst>
              <a:ext uri="{FF2B5EF4-FFF2-40B4-BE49-F238E27FC236}">
                <a16:creationId xmlns:a16="http://schemas.microsoft.com/office/drawing/2014/main" id="{8966D9A9-1365-45D5-998D-CCCD526C9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769" y="2331345"/>
            <a:ext cx="540401" cy="262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latin typeface="ＭＳ Ｐゴシック" panose="020B0600070205080204" pitchFamily="50" charset="-128"/>
              </a:rPr>
              <a:t>+5160</a:t>
            </a:r>
          </a:p>
        </p:txBody>
      </p:sp>
      <p:sp>
        <p:nvSpPr>
          <p:cNvPr id="12294" name="Text Box 9">
            <a:extLst>
              <a:ext uri="{FF2B5EF4-FFF2-40B4-BE49-F238E27FC236}">
                <a16:creationId xmlns:a16="http://schemas.microsoft.com/office/drawing/2014/main" id="{703A69A1-CC8C-43F8-AF2E-39B23EEB3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845" y="2331345"/>
            <a:ext cx="540401" cy="262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latin typeface="ＭＳ Ｐゴシック" panose="020B0600070205080204" pitchFamily="50" charset="-128"/>
              </a:rPr>
              <a:t>+1800</a:t>
            </a:r>
          </a:p>
        </p:txBody>
      </p:sp>
      <p:sp>
        <p:nvSpPr>
          <p:cNvPr id="12295" name="Rectangle 10">
            <a:extLst>
              <a:ext uri="{FF2B5EF4-FFF2-40B4-BE49-F238E27FC236}">
                <a16:creationId xmlns:a16="http://schemas.microsoft.com/office/drawing/2014/main" id="{DB80D7D5-BCA0-4BFB-B85F-FD5550379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047" y="1451334"/>
            <a:ext cx="713924" cy="773418"/>
          </a:xfrm>
          <a:prstGeom prst="rect">
            <a:avLst/>
          </a:prstGeom>
          <a:solidFill>
            <a:srgbClr val="99CCFF">
              <a:alpha val="50195"/>
            </a:srgbClr>
          </a:solidFill>
          <a:ln w="6350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 dirty="0"/>
          </a:p>
        </p:txBody>
      </p: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CFC48C7-0A54-4C88-998B-4FAE1F9A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997" y="2331345"/>
            <a:ext cx="540401" cy="262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latin typeface="ＭＳ Ｐゴシック" panose="020B0600070205080204" pitchFamily="50" charset="-128"/>
              </a:rPr>
              <a:t>-4950</a:t>
            </a: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F6565B8C-6B4C-464B-954C-12F7C455E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566" y="2331345"/>
            <a:ext cx="540401" cy="262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>
                <a:latin typeface="ＭＳ Ｐゴシック" panose="020B0600070205080204" pitchFamily="50" charset="-128"/>
              </a:rPr>
              <a:t>-8080</a:t>
            </a:r>
          </a:p>
        </p:txBody>
      </p:sp>
      <p:sp>
        <p:nvSpPr>
          <p:cNvPr id="12298" name="テキスト ボックス 4">
            <a:extLst>
              <a:ext uri="{FF2B5EF4-FFF2-40B4-BE49-F238E27FC236}">
                <a16:creationId xmlns:a16="http://schemas.microsoft.com/office/drawing/2014/main" id="{3F0B2B3C-18F6-4F6E-AFB7-E34371AD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95" y="4624736"/>
            <a:ext cx="389832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ja-JP" dirty="0"/>
              <a:t>- Forward section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/>
              <a:t>- Test date: 2</a:t>
            </a:r>
            <a:r>
              <a:rPr lang="en-US" altLang="ja-JP" baseline="30000" dirty="0"/>
              <a:t>nd</a:t>
            </a:r>
            <a:r>
              <a:rPr lang="en-US" altLang="ja-JP" dirty="0"/>
              <a:t> drop test</a:t>
            </a:r>
            <a:r>
              <a:rPr lang="ja-JP" altLang="en-US" dirty="0"/>
              <a:t> </a:t>
            </a:r>
            <a:r>
              <a:rPr lang="en-US" altLang="ja-JP" dirty="0"/>
              <a:t>(Jul. 7</a:t>
            </a:r>
            <a:r>
              <a:rPr lang="en-US" altLang="ja-JP" baseline="30000" dirty="0"/>
              <a:t>th</a:t>
            </a:r>
            <a:r>
              <a:rPr lang="en-US" altLang="ja-JP" dirty="0"/>
              <a:t> 2002)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/>
              <a:t>- Occupants:  12 (</a:t>
            </a:r>
            <a:r>
              <a:rPr lang="en-US" altLang="ja-JP" dirty="0">
                <a:solidFill>
                  <a:srgbClr val="FF0000"/>
                </a:solidFill>
              </a:rPr>
              <a:t>12 ATDs</a:t>
            </a:r>
            <a:r>
              <a:rPr lang="en-US" altLang="ja-JP" dirty="0"/>
              <a:t>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/>
              <a:t>- Gross weight: </a:t>
            </a:r>
            <a:r>
              <a:rPr lang="en-US" altLang="ja-JP" dirty="0">
                <a:solidFill>
                  <a:srgbClr val="FF0000"/>
                </a:solidFill>
              </a:rPr>
              <a:t>1,600kg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/>
              <a:t>- Impact velocity: </a:t>
            </a:r>
            <a:r>
              <a:rPr lang="en-US" altLang="ja-JP" dirty="0">
                <a:solidFill>
                  <a:srgbClr val="FF0000"/>
                </a:solidFill>
              </a:rPr>
              <a:t>7.40m/s (approx. 25fps)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/>
              <a:t>- Impact surface: concrete platform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dirty="0">
                <a:solidFill>
                  <a:srgbClr val="FF0000"/>
                </a:solidFill>
              </a:rPr>
              <a:t>- Cargo compartment(empty), cargo door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7962865E-8CB0-44E3-97CD-4E8B55085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49" y="254774"/>
            <a:ext cx="8326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ja-JP" sz="2400" b="1" dirty="0">
                <a:latin typeface="+mj-lt"/>
                <a:ea typeface="+mj-ea"/>
                <a:cs typeface="+mj-cs"/>
              </a:rPr>
              <a:t>YS-11</a:t>
            </a:r>
            <a:r>
              <a:rPr lang="ja-JP" alt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400" b="1" dirty="0">
                <a:latin typeface="+mj-lt"/>
                <a:ea typeface="+mj-ea"/>
                <a:cs typeface="+mj-cs"/>
              </a:rPr>
              <a:t>Fuselage Sections</a:t>
            </a:r>
          </a:p>
        </p:txBody>
      </p:sp>
      <p:pic>
        <p:nvPicPr>
          <p:cNvPr id="12301" name="Picture 6" descr="画像-YA11A試験後02">
            <a:extLst>
              <a:ext uri="{FF2B5EF4-FFF2-40B4-BE49-F238E27FC236}">
                <a16:creationId xmlns:a16="http://schemas.microsoft.com/office/drawing/2014/main" id="{F378A88C-C1CE-48CA-8D4B-A304DC90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02" y="2719529"/>
            <a:ext cx="2394310" cy="18203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図 5">
            <a:extLst>
              <a:ext uri="{FF2B5EF4-FFF2-40B4-BE49-F238E27FC236}">
                <a16:creationId xmlns:a16="http://schemas.microsoft.com/office/drawing/2014/main" id="{1B302A79-62AC-4FFD-8630-9508556AB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9782" r="19777" b="10641"/>
          <a:stretch>
            <a:fillRect/>
          </a:stretch>
        </p:blipFill>
        <p:spPr bwMode="auto">
          <a:xfrm>
            <a:off x="1292381" y="2645379"/>
            <a:ext cx="2199500" cy="192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4">
            <a:extLst>
              <a:ext uri="{FF2B5EF4-FFF2-40B4-BE49-F238E27FC236}">
                <a16:creationId xmlns:a16="http://schemas.microsoft.com/office/drawing/2014/main" id="{B8B13D56-B0C0-4E50-8C37-F1D4B87E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80" y="4624735"/>
            <a:ext cx="431399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ja-JP" dirty="0"/>
              <a:t>- Rear section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- Test date: 1st drop test (Dec. 20th 2001)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- Occupants: 12 (</a:t>
            </a:r>
            <a:r>
              <a:rPr lang="en-US" altLang="ja-JP" dirty="0">
                <a:solidFill>
                  <a:srgbClr val="FF0000"/>
                </a:solidFill>
              </a:rPr>
              <a:t>8ATDs, 4 dummy weights</a:t>
            </a:r>
            <a:r>
              <a:rPr lang="en-US" altLang="ja-JP" dirty="0"/>
              <a:t>)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- Gross weight: </a:t>
            </a:r>
            <a:r>
              <a:rPr lang="en-US" altLang="ja-JP" dirty="0">
                <a:solidFill>
                  <a:srgbClr val="FF0000"/>
                </a:solidFill>
              </a:rPr>
              <a:t>1,510kg</a:t>
            </a:r>
            <a:r>
              <a:rPr lang="en-US" altLang="ja-JP" dirty="0"/>
              <a:t>  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- Impact velocity: </a:t>
            </a:r>
            <a:r>
              <a:rPr lang="en-US" altLang="ja-JP" dirty="0">
                <a:solidFill>
                  <a:srgbClr val="FF0000"/>
                </a:solidFill>
              </a:rPr>
              <a:t>6.08m/s (approx. 20fps)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- Impact surface: concrete platform</a:t>
            </a:r>
          </a:p>
          <a:p>
            <a:pPr>
              <a:spcBef>
                <a:spcPts val="600"/>
              </a:spcBef>
            </a:pPr>
            <a:r>
              <a:rPr lang="en-US" altLang="ja-JP" dirty="0">
                <a:solidFill>
                  <a:srgbClr val="FF0000"/>
                </a:solidFill>
              </a:rPr>
              <a:t>- Without cargo compartment, subfloor access door</a:t>
            </a:r>
          </a:p>
        </p:txBody>
      </p:sp>
    </p:spTree>
    <p:extLst>
      <p:ext uri="{BB962C8B-B14F-4D97-AF65-F5344CB8AC3E}">
        <p14:creationId xmlns:p14="http://schemas.microsoft.com/office/powerpoint/2010/main" val="327282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76672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drop test (YS-11_AFT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42114" y="5661248"/>
            <a:ext cx="213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“YS-11_AFT” analysis model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17928" y="1553901"/>
            <a:ext cx="3177473" cy="141577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 Model Summary</a:t>
            </a:r>
          </a:p>
          <a:p>
            <a:r>
              <a:rPr lang="en-US" altLang="ja-JP" sz="1200" dirty="0"/>
              <a:t> - Lamped masses to nodes on seat rails</a:t>
            </a:r>
          </a:p>
          <a:p>
            <a:r>
              <a:rPr lang="en-US" altLang="ja-JP" sz="1200" dirty="0"/>
              <a:t>    instead of ATDs / seats</a:t>
            </a:r>
          </a:p>
          <a:p>
            <a:r>
              <a:rPr lang="en-US" altLang="ja-JP" sz="1200" dirty="0"/>
              <a:t> - 956169 elements</a:t>
            </a:r>
          </a:p>
          <a:p>
            <a:r>
              <a:rPr lang="en-US" altLang="ja-JP" sz="1200" dirty="0"/>
              <a:t> - 1089627 nodes</a:t>
            </a:r>
          </a:p>
          <a:p>
            <a:r>
              <a:rPr lang="en-US" altLang="ja-JP" sz="1200" dirty="0"/>
              <a:t> - Total mass : 1510 kg </a:t>
            </a:r>
          </a:p>
          <a:p>
            <a:r>
              <a:rPr lang="en-US" altLang="ja-JP" sz="1200" dirty="0"/>
              <a:t> - Impact velocity : 6.08 m/s (approx. 20 fps)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291206"/>
              </p:ext>
            </p:extLst>
          </p:nvPr>
        </p:nvGraphicFramePr>
        <p:xfrm>
          <a:off x="6037144" y="3595464"/>
          <a:ext cx="2952328" cy="193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005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/>
                        <a:t>Mesh Quality</a:t>
                      </a:r>
                      <a:r>
                        <a:rPr kumimoji="1" lang="en-US" altLang="ja-JP" sz="1200" baseline="0" dirty="0"/>
                        <a:t> Criteria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Jacobian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0.7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Aspect Ratio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5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Element size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mm to 20 mm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Angle quad.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45 deg to 135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Angle tria.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 deg to 120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005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Warpage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&lt; 15 deg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2" descr="J:\YS11胴体落下衝撃解析資料(20190129)\YS11-AFT_30ft.jpg">
            <a:extLst>
              <a:ext uri="{FF2B5EF4-FFF2-40B4-BE49-F238E27FC236}">
                <a16:creationId xmlns:a16="http://schemas.microsoft.com/office/drawing/2014/main" id="{104D97CE-1AF7-450C-94E4-7BBCE4C4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t="1201" r="16722"/>
          <a:stretch/>
        </p:blipFill>
        <p:spPr bwMode="auto">
          <a:xfrm>
            <a:off x="467544" y="1340768"/>
            <a:ext cx="4853339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5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20393F1-E699-4288-8097-4A9E6B9D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2D4E3E-A208-4141-B93E-E8E850608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722" y="1552562"/>
            <a:ext cx="2163119" cy="162233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FC058EA-BFBC-43AB-AA99-4F1463708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t="-101" r="13879" b="101"/>
          <a:stretch/>
        </p:blipFill>
        <p:spPr>
          <a:xfrm>
            <a:off x="2603898" y="2639257"/>
            <a:ext cx="3096344" cy="363717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7D86482-E58D-406C-9BFC-8E967698FF98}"/>
              </a:ext>
            </a:extLst>
          </p:cNvPr>
          <p:cNvGrpSpPr/>
          <p:nvPr/>
        </p:nvGrpSpPr>
        <p:grpSpPr>
          <a:xfrm>
            <a:off x="6859724" y="1138483"/>
            <a:ext cx="1800000" cy="5541005"/>
            <a:chOff x="7293965" y="876873"/>
            <a:chExt cx="1800000" cy="5541005"/>
          </a:xfrm>
        </p:grpSpPr>
        <p:grpSp>
          <p:nvGrpSpPr>
            <p:cNvPr id="10" name="グループ化 102">
              <a:extLst>
                <a:ext uri="{FF2B5EF4-FFF2-40B4-BE49-F238E27FC236}">
                  <a16:creationId xmlns:a16="http://schemas.microsoft.com/office/drawing/2014/main" id="{53FBE171-9D27-4207-B87D-2DCADC9B87D8}"/>
                </a:ext>
              </a:extLst>
            </p:cNvPr>
            <p:cNvGrpSpPr/>
            <p:nvPr/>
          </p:nvGrpSpPr>
          <p:grpSpPr>
            <a:xfrm>
              <a:off x="7481927" y="3831948"/>
              <a:ext cx="1512779" cy="2132825"/>
              <a:chOff x="2987824" y="1962365"/>
              <a:chExt cx="1872208" cy="2342925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E31B0D0E-5E3C-4AC0-BAB3-7464CD152681}"/>
                  </a:ext>
                </a:extLst>
              </p:cNvPr>
              <p:cNvSpPr/>
              <p:nvPr/>
            </p:nvSpPr>
            <p:spPr>
              <a:xfrm>
                <a:off x="2987824" y="3042855"/>
                <a:ext cx="72008" cy="1008112"/>
              </a:xfrm>
              <a:prstGeom prst="rect">
                <a:avLst/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5" name="図形グループ 26">
                <a:extLst>
                  <a:ext uri="{FF2B5EF4-FFF2-40B4-BE49-F238E27FC236}">
                    <a16:creationId xmlns:a16="http://schemas.microsoft.com/office/drawing/2014/main" id="{75E887C6-9039-4D81-A5F3-B0B0832BAC2C}"/>
                  </a:ext>
                </a:extLst>
              </p:cNvPr>
              <p:cNvGrpSpPr/>
              <p:nvPr/>
            </p:nvGrpSpPr>
            <p:grpSpPr>
              <a:xfrm>
                <a:off x="3048318" y="1962365"/>
                <a:ext cx="1740130" cy="2342925"/>
                <a:chOff x="6507346" y="1787522"/>
                <a:chExt cx="2553184" cy="3629946"/>
              </a:xfrm>
            </p:grpSpPr>
            <p:grpSp>
              <p:nvGrpSpPr>
                <p:cNvPr id="37" name="図形グループ 37">
                  <a:extLst>
                    <a:ext uri="{FF2B5EF4-FFF2-40B4-BE49-F238E27FC236}">
                      <a16:creationId xmlns:a16="http://schemas.microsoft.com/office/drawing/2014/main" id="{A461E922-815F-42F4-ACC2-B8F75538E9F7}"/>
                    </a:ext>
                  </a:extLst>
                </p:cNvPr>
                <p:cNvGrpSpPr/>
                <p:nvPr/>
              </p:nvGrpSpPr>
              <p:grpSpPr>
                <a:xfrm>
                  <a:off x="7263811" y="2049031"/>
                  <a:ext cx="918393" cy="1165088"/>
                  <a:chOff x="7355464" y="2038290"/>
                  <a:chExt cx="918393" cy="1165088"/>
                </a:xfrm>
              </p:grpSpPr>
              <p:sp>
                <p:nvSpPr>
                  <p:cNvPr id="46" name="正方形/長方形 45">
                    <a:extLst>
                      <a:ext uri="{FF2B5EF4-FFF2-40B4-BE49-F238E27FC236}">
                        <a16:creationId xmlns:a16="http://schemas.microsoft.com/office/drawing/2014/main" id="{702114F8-95B4-4A07-837F-5F500B0BDF52}"/>
                      </a:ext>
                    </a:extLst>
                  </p:cNvPr>
                  <p:cNvSpPr/>
                  <p:nvPr/>
                </p:nvSpPr>
                <p:spPr>
                  <a:xfrm>
                    <a:off x="7355464" y="2050468"/>
                    <a:ext cx="914400" cy="56885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7" name="弦 46">
                    <a:extLst>
                      <a:ext uri="{FF2B5EF4-FFF2-40B4-BE49-F238E27FC236}">
                        <a16:creationId xmlns:a16="http://schemas.microsoft.com/office/drawing/2014/main" id="{1D15B1BE-B07F-470A-AEDC-A85E6EED97F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234113" y="2163634"/>
                    <a:ext cx="1165088" cy="914400"/>
                  </a:xfrm>
                  <a:prstGeom prst="chord">
                    <a:avLst>
                      <a:gd name="adj1" fmla="val 5371641"/>
                      <a:gd name="adj2" fmla="val 16200000"/>
                    </a:avLst>
                  </a:prstGeom>
                  <a:solidFill>
                    <a:srgbClr val="A6A6A6"/>
                  </a:solidFill>
                  <a:ln w="19050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8" name="台形 37">
                  <a:extLst>
                    <a:ext uri="{FF2B5EF4-FFF2-40B4-BE49-F238E27FC236}">
                      <a16:creationId xmlns:a16="http://schemas.microsoft.com/office/drawing/2014/main" id="{043FC007-08AA-4030-B8F0-B74D11B79DAB}"/>
                    </a:ext>
                  </a:extLst>
                </p:cNvPr>
                <p:cNvSpPr/>
                <p:nvPr/>
              </p:nvSpPr>
              <p:spPr>
                <a:xfrm>
                  <a:off x="6507347" y="4895313"/>
                  <a:ext cx="2513905" cy="491025"/>
                </a:xfrm>
                <a:prstGeom prst="trapezoid">
                  <a:avLst>
                    <a:gd name="adj" fmla="val 91427"/>
                  </a:avLst>
                </a:prstGeom>
                <a:solidFill>
                  <a:srgbClr val="A6A6A6"/>
                </a:solidFill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フリーフォーム 195">
                  <a:extLst>
                    <a:ext uri="{FF2B5EF4-FFF2-40B4-BE49-F238E27FC236}">
                      <a16:creationId xmlns:a16="http://schemas.microsoft.com/office/drawing/2014/main" id="{F4CC12FE-7F6F-404C-A562-86F5A0E382AE}"/>
                    </a:ext>
                  </a:extLst>
                </p:cNvPr>
                <p:cNvSpPr/>
                <p:nvPr/>
              </p:nvSpPr>
              <p:spPr>
                <a:xfrm>
                  <a:off x="6507346" y="3217684"/>
                  <a:ext cx="2553184" cy="2199784"/>
                </a:xfrm>
                <a:custGeom>
                  <a:avLst/>
                  <a:gdLst>
                    <a:gd name="connsiteX0" fmla="*/ 0 w 2553184"/>
                    <a:gd name="connsiteY0" fmla="*/ 2173610 h 2199798"/>
                    <a:gd name="connsiteX1" fmla="*/ 13093 w 2553184"/>
                    <a:gd name="connsiteY1" fmla="*/ 0 h 2199798"/>
                    <a:gd name="connsiteX2" fmla="*/ 2553184 w 2553184"/>
                    <a:gd name="connsiteY2" fmla="*/ 26188 h 2199798"/>
                    <a:gd name="connsiteX3" fmla="*/ 2526998 w 2553184"/>
                    <a:gd name="connsiteY3" fmla="*/ 2199798 h 2199798"/>
                    <a:gd name="connsiteX4" fmla="*/ 2081827 w 2553184"/>
                    <a:gd name="connsiteY4" fmla="*/ 1702225 h 2199798"/>
                    <a:gd name="connsiteX5" fmla="*/ 2094920 w 2553184"/>
                    <a:gd name="connsiteY5" fmla="*/ 549950 h 2199798"/>
                    <a:gd name="connsiteX6" fmla="*/ 458264 w 2553184"/>
                    <a:gd name="connsiteY6" fmla="*/ 549950 h 2199798"/>
                    <a:gd name="connsiteX7" fmla="*/ 458264 w 2553184"/>
                    <a:gd name="connsiteY7" fmla="*/ 1702225 h 2199798"/>
                    <a:gd name="connsiteX8" fmla="*/ 0 w 2553184"/>
                    <a:gd name="connsiteY8" fmla="*/ 2173610 h 219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3184" h="2199798">
                      <a:moveTo>
                        <a:pt x="0" y="2173610"/>
                      </a:moveTo>
                      <a:cubicBezTo>
                        <a:pt x="4364" y="1449073"/>
                        <a:pt x="8729" y="724537"/>
                        <a:pt x="13093" y="0"/>
                      </a:cubicBezTo>
                      <a:lnTo>
                        <a:pt x="2553184" y="26188"/>
                      </a:lnTo>
                      <a:lnTo>
                        <a:pt x="2526998" y="2199798"/>
                      </a:lnTo>
                      <a:lnTo>
                        <a:pt x="2081827" y="1702225"/>
                      </a:lnTo>
                      <a:lnTo>
                        <a:pt x="2094920" y="549950"/>
                      </a:lnTo>
                      <a:lnTo>
                        <a:pt x="458264" y="549950"/>
                      </a:lnTo>
                      <a:lnTo>
                        <a:pt x="458264" y="1702225"/>
                      </a:lnTo>
                      <a:lnTo>
                        <a:pt x="0" y="217361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424B60E1-9644-4090-82F4-0AE21CFBC661}"/>
                    </a:ext>
                  </a:extLst>
                </p:cNvPr>
                <p:cNvSpPr/>
                <p:nvPr/>
              </p:nvSpPr>
              <p:spPr>
                <a:xfrm>
                  <a:off x="7037567" y="3920458"/>
                  <a:ext cx="1473045" cy="504000"/>
                </a:xfrm>
                <a:prstGeom prst="rect">
                  <a:avLst/>
                </a:prstGeom>
                <a:solidFill>
                  <a:srgbClr val="A6A6A6"/>
                </a:solidFill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41" name="図形グループ 41">
                  <a:extLst>
                    <a:ext uri="{FF2B5EF4-FFF2-40B4-BE49-F238E27FC236}">
                      <a16:creationId xmlns:a16="http://schemas.microsoft.com/office/drawing/2014/main" id="{47ECF260-89A7-401A-86A1-E27C303D166F}"/>
                    </a:ext>
                  </a:extLst>
                </p:cNvPr>
                <p:cNvGrpSpPr/>
                <p:nvPr/>
              </p:nvGrpSpPr>
              <p:grpSpPr>
                <a:xfrm>
                  <a:off x="7637562" y="4215138"/>
                  <a:ext cx="263493" cy="892981"/>
                  <a:chOff x="4137389" y="1922064"/>
                  <a:chExt cx="1022296" cy="2918655"/>
                </a:xfrm>
              </p:grpSpPr>
              <p:sp>
                <p:nvSpPr>
                  <p:cNvPr id="43" name="正方形/長方形 42">
                    <a:extLst>
                      <a:ext uri="{FF2B5EF4-FFF2-40B4-BE49-F238E27FC236}">
                        <a16:creationId xmlns:a16="http://schemas.microsoft.com/office/drawing/2014/main" id="{9D081C6F-42E2-4993-AD6E-66B5AB4A43E3}"/>
                      </a:ext>
                    </a:extLst>
                  </p:cNvPr>
                  <p:cNvSpPr/>
                  <p:nvPr/>
                </p:nvSpPr>
                <p:spPr>
                  <a:xfrm>
                    <a:off x="4373067" y="3538217"/>
                    <a:ext cx="458258" cy="914381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4" name="弦 43">
                    <a:extLst>
                      <a:ext uri="{FF2B5EF4-FFF2-40B4-BE49-F238E27FC236}">
                        <a16:creationId xmlns:a16="http://schemas.microsoft.com/office/drawing/2014/main" id="{1D8EC25B-CF54-46C7-B939-83A2FE96FBBA}"/>
                      </a:ext>
                    </a:extLst>
                  </p:cNvPr>
                  <p:cNvSpPr/>
                  <p:nvPr/>
                </p:nvSpPr>
                <p:spPr>
                  <a:xfrm rot="7645122">
                    <a:off x="4245304" y="1922062"/>
                    <a:ext cx="914380" cy="914383"/>
                  </a:xfrm>
                  <a:prstGeom prst="chord">
                    <a:avLst>
                      <a:gd name="adj1" fmla="val 5435450"/>
                      <a:gd name="adj2" fmla="val 16200000"/>
                    </a:avLst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4692072B-1786-4E21-BC88-BA6B0EAAE329}"/>
                      </a:ext>
                    </a:extLst>
                  </p:cNvPr>
                  <p:cNvSpPr/>
                  <p:nvPr/>
                </p:nvSpPr>
                <p:spPr>
                  <a:xfrm>
                    <a:off x="4137389" y="4437639"/>
                    <a:ext cx="914387" cy="40308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897A085C-47FC-4585-BA27-13CA6823DDB2}"/>
                    </a:ext>
                  </a:extLst>
                </p:cNvPr>
                <p:cNvSpPr/>
                <p:nvPr/>
              </p:nvSpPr>
              <p:spPr>
                <a:xfrm>
                  <a:off x="7263811" y="1787522"/>
                  <a:ext cx="914400" cy="276969"/>
                </a:xfrm>
                <a:prstGeom prst="rect">
                  <a:avLst/>
                </a:prstGeom>
                <a:solidFill>
                  <a:schemeClr val="tx1"/>
                </a:solidFill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1A56C52-FEF9-48E9-B0C7-84C833787A1B}"/>
                  </a:ext>
                </a:extLst>
              </p:cNvPr>
              <p:cNvSpPr/>
              <p:nvPr/>
            </p:nvSpPr>
            <p:spPr>
              <a:xfrm>
                <a:off x="4788024" y="3042855"/>
                <a:ext cx="72008" cy="1008112"/>
              </a:xfrm>
              <a:prstGeom prst="rect">
                <a:avLst/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グループ化 84">
              <a:extLst>
                <a:ext uri="{FF2B5EF4-FFF2-40B4-BE49-F238E27FC236}">
                  <a16:creationId xmlns:a16="http://schemas.microsoft.com/office/drawing/2014/main" id="{5098A4E1-000A-4DE2-B5F8-5780F8EAC5CC}"/>
                </a:ext>
              </a:extLst>
            </p:cNvPr>
            <p:cNvGrpSpPr/>
            <p:nvPr/>
          </p:nvGrpSpPr>
          <p:grpSpPr>
            <a:xfrm>
              <a:off x="7293965" y="876873"/>
              <a:ext cx="1800000" cy="5541005"/>
              <a:chOff x="1763688" y="1772815"/>
              <a:chExt cx="2227672" cy="6333281"/>
            </a:xfrm>
          </p:grpSpPr>
          <p:sp>
            <p:nvSpPr>
              <p:cNvPr id="17" name="左矢印 171">
                <a:extLst>
                  <a:ext uri="{FF2B5EF4-FFF2-40B4-BE49-F238E27FC236}">
                    <a16:creationId xmlns:a16="http://schemas.microsoft.com/office/drawing/2014/main" id="{5CA7949D-855F-4F42-B939-B1D492E858F1}"/>
                  </a:ext>
                </a:extLst>
              </p:cNvPr>
              <p:cNvSpPr/>
              <p:nvPr/>
            </p:nvSpPr>
            <p:spPr>
              <a:xfrm rot="16200000">
                <a:off x="2797080" y="2942939"/>
                <a:ext cx="139461" cy="190020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711D7841-5D88-46BA-9D0B-7AAA34304767}"/>
                  </a:ext>
                </a:extLst>
              </p:cNvPr>
              <p:cNvSpPr/>
              <p:nvPr/>
            </p:nvSpPr>
            <p:spPr>
              <a:xfrm>
                <a:off x="1979712" y="3451729"/>
                <a:ext cx="72008" cy="1008112"/>
              </a:xfrm>
              <a:prstGeom prst="rect">
                <a:avLst/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9" name="図形グループ 37">
                <a:extLst>
                  <a:ext uri="{FF2B5EF4-FFF2-40B4-BE49-F238E27FC236}">
                    <a16:creationId xmlns:a16="http://schemas.microsoft.com/office/drawing/2014/main" id="{F5F5C3E6-EB77-474E-B604-A81A40448913}"/>
                  </a:ext>
                </a:extLst>
              </p:cNvPr>
              <p:cNvGrpSpPr/>
              <p:nvPr/>
            </p:nvGrpSpPr>
            <p:grpSpPr>
              <a:xfrm>
                <a:off x="2555776" y="2230830"/>
                <a:ext cx="625934" cy="751999"/>
                <a:chOff x="7355463" y="2038291"/>
                <a:chExt cx="918394" cy="1165088"/>
              </a:xfrm>
            </p:grpSpPr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269621BE-8BE4-4D65-8326-1EAFFD8A631F}"/>
                    </a:ext>
                  </a:extLst>
                </p:cNvPr>
                <p:cNvSpPr/>
                <p:nvPr/>
              </p:nvSpPr>
              <p:spPr>
                <a:xfrm>
                  <a:off x="7355463" y="2050465"/>
                  <a:ext cx="914400" cy="5688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弦 32">
                  <a:extLst>
                    <a:ext uri="{FF2B5EF4-FFF2-40B4-BE49-F238E27FC236}">
                      <a16:creationId xmlns:a16="http://schemas.microsoft.com/office/drawing/2014/main" id="{CA928F2A-35FE-45F8-A398-68453740632E}"/>
                    </a:ext>
                  </a:extLst>
                </p:cNvPr>
                <p:cNvSpPr/>
                <p:nvPr/>
              </p:nvSpPr>
              <p:spPr>
                <a:xfrm rot="16200000">
                  <a:off x="7234114" y="2163635"/>
                  <a:ext cx="1165088" cy="914399"/>
                </a:xfrm>
                <a:prstGeom prst="chord">
                  <a:avLst>
                    <a:gd name="adj1" fmla="val 5371641"/>
                    <a:gd name="adj2" fmla="val 16200000"/>
                  </a:avLst>
                </a:prstGeom>
                <a:solidFill>
                  <a:srgbClr val="A6A6A6"/>
                </a:solidFill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0" name="台形 19">
                <a:extLst>
                  <a:ext uri="{FF2B5EF4-FFF2-40B4-BE49-F238E27FC236}">
                    <a16:creationId xmlns:a16="http://schemas.microsoft.com/office/drawing/2014/main" id="{B833358A-00C1-4953-B2E5-A811FAEDF757}"/>
                  </a:ext>
                </a:extLst>
              </p:cNvPr>
              <p:cNvSpPr/>
              <p:nvPr/>
            </p:nvSpPr>
            <p:spPr>
              <a:xfrm>
                <a:off x="2051720" y="4200893"/>
                <a:ext cx="1713359" cy="316929"/>
              </a:xfrm>
              <a:prstGeom prst="trapezoid">
                <a:avLst>
                  <a:gd name="adj" fmla="val 91427"/>
                </a:avLst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 175">
                <a:extLst>
                  <a:ext uri="{FF2B5EF4-FFF2-40B4-BE49-F238E27FC236}">
                    <a16:creationId xmlns:a16="http://schemas.microsoft.com/office/drawing/2014/main" id="{298DDAAF-CB29-4BA6-B0D5-1DE0EF07DD76}"/>
                  </a:ext>
                </a:extLst>
              </p:cNvPr>
              <p:cNvSpPr/>
              <p:nvPr/>
            </p:nvSpPr>
            <p:spPr>
              <a:xfrm>
                <a:off x="2051720" y="3104517"/>
                <a:ext cx="1728616" cy="1418678"/>
              </a:xfrm>
              <a:custGeom>
                <a:avLst/>
                <a:gdLst>
                  <a:gd name="connsiteX0" fmla="*/ 0 w 2553184"/>
                  <a:gd name="connsiteY0" fmla="*/ 2173610 h 2199798"/>
                  <a:gd name="connsiteX1" fmla="*/ 13093 w 2553184"/>
                  <a:gd name="connsiteY1" fmla="*/ 0 h 2199798"/>
                  <a:gd name="connsiteX2" fmla="*/ 2553184 w 2553184"/>
                  <a:gd name="connsiteY2" fmla="*/ 26188 h 2199798"/>
                  <a:gd name="connsiteX3" fmla="*/ 2526998 w 2553184"/>
                  <a:gd name="connsiteY3" fmla="*/ 2199798 h 2199798"/>
                  <a:gd name="connsiteX4" fmla="*/ 2081827 w 2553184"/>
                  <a:gd name="connsiteY4" fmla="*/ 1702225 h 2199798"/>
                  <a:gd name="connsiteX5" fmla="*/ 2094920 w 2553184"/>
                  <a:gd name="connsiteY5" fmla="*/ 549950 h 2199798"/>
                  <a:gd name="connsiteX6" fmla="*/ 458264 w 2553184"/>
                  <a:gd name="connsiteY6" fmla="*/ 549950 h 2199798"/>
                  <a:gd name="connsiteX7" fmla="*/ 458264 w 2553184"/>
                  <a:gd name="connsiteY7" fmla="*/ 1702225 h 2199798"/>
                  <a:gd name="connsiteX8" fmla="*/ 0 w 2553184"/>
                  <a:gd name="connsiteY8" fmla="*/ 2173610 h 219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3184" h="2199798">
                    <a:moveTo>
                      <a:pt x="0" y="2173610"/>
                    </a:moveTo>
                    <a:cubicBezTo>
                      <a:pt x="4364" y="1449073"/>
                      <a:pt x="8729" y="724537"/>
                      <a:pt x="13093" y="0"/>
                    </a:cubicBezTo>
                    <a:lnTo>
                      <a:pt x="2553184" y="26188"/>
                    </a:lnTo>
                    <a:lnTo>
                      <a:pt x="2526998" y="2199798"/>
                    </a:lnTo>
                    <a:lnTo>
                      <a:pt x="2081827" y="1702225"/>
                    </a:lnTo>
                    <a:lnTo>
                      <a:pt x="2094920" y="549950"/>
                    </a:lnTo>
                    <a:lnTo>
                      <a:pt x="458264" y="549950"/>
                    </a:lnTo>
                    <a:lnTo>
                      <a:pt x="458264" y="1702225"/>
                    </a:lnTo>
                    <a:lnTo>
                      <a:pt x="0" y="2173610"/>
                    </a:lnTo>
                    <a:close/>
                  </a:path>
                </a:pathLst>
              </a:cu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28BA4202-67ED-4E3D-9E3C-278B430A6D7D}"/>
                  </a:ext>
                </a:extLst>
              </p:cNvPr>
              <p:cNvSpPr/>
              <p:nvPr/>
            </p:nvSpPr>
            <p:spPr>
              <a:xfrm>
                <a:off x="2401580" y="3875493"/>
                <a:ext cx="1003958" cy="325304"/>
              </a:xfrm>
              <a:prstGeom prst="rect">
                <a:avLst/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図形グループ 41">
                <a:extLst>
                  <a:ext uri="{FF2B5EF4-FFF2-40B4-BE49-F238E27FC236}">
                    <a16:creationId xmlns:a16="http://schemas.microsoft.com/office/drawing/2014/main" id="{E58BFC2D-FD7D-4E83-854B-9D83E751FACC}"/>
                  </a:ext>
                </a:extLst>
              </p:cNvPr>
              <p:cNvGrpSpPr/>
              <p:nvPr/>
            </p:nvGrpSpPr>
            <p:grpSpPr>
              <a:xfrm>
                <a:off x="2813395" y="4066656"/>
                <a:ext cx="160731" cy="263294"/>
                <a:chOff x="4153812" y="2455568"/>
                <a:chExt cx="914970" cy="1333285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E00B9BCB-6F79-4865-ADE6-F5FEF17245B1}"/>
                    </a:ext>
                  </a:extLst>
                </p:cNvPr>
                <p:cNvSpPr/>
                <p:nvPr/>
              </p:nvSpPr>
              <p:spPr>
                <a:xfrm>
                  <a:off x="4373067" y="2690880"/>
                  <a:ext cx="458257" cy="91437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弦 29">
                  <a:extLst>
                    <a:ext uri="{FF2B5EF4-FFF2-40B4-BE49-F238E27FC236}">
                      <a16:creationId xmlns:a16="http://schemas.microsoft.com/office/drawing/2014/main" id="{4BAC8F31-EDCC-4449-A833-0AAF6A4AACF6}"/>
                    </a:ext>
                  </a:extLst>
                </p:cNvPr>
                <p:cNvSpPr/>
                <p:nvPr/>
              </p:nvSpPr>
              <p:spPr>
                <a:xfrm rot="5400000">
                  <a:off x="4154399" y="2455567"/>
                  <a:ext cx="914382" cy="914384"/>
                </a:xfrm>
                <a:prstGeom prst="chord">
                  <a:avLst>
                    <a:gd name="adj1" fmla="val 5435450"/>
                    <a:gd name="adj2" fmla="val 16200000"/>
                  </a:avLst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654CBEB9-6D47-4A02-BDEC-ECBC65D1F992}"/>
                    </a:ext>
                  </a:extLst>
                </p:cNvPr>
                <p:cNvSpPr/>
                <p:nvPr/>
              </p:nvSpPr>
              <p:spPr>
                <a:xfrm>
                  <a:off x="4153812" y="3385773"/>
                  <a:ext cx="914385" cy="40308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5A1EE090-E37D-4085-81A2-1270B63F017F}"/>
                  </a:ext>
                </a:extLst>
              </p:cNvPr>
              <p:cNvSpPr/>
              <p:nvPr/>
            </p:nvSpPr>
            <p:spPr>
              <a:xfrm>
                <a:off x="2555776" y="2060848"/>
                <a:ext cx="623212" cy="178768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角丸四角形 179">
                <a:extLst>
                  <a:ext uri="{FF2B5EF4-FFF2-40B4-BE49-F238E27FC236}">
                    <a16:creationId xmlns:a16="http://schemas.microsoft.com/office/drawing/2014/main" id="{41AE9D05-8602-481B-A15C-8255EE045AC5}"/>
                  </a:ext>
                </a:extLst>
              </p:cNvPr>
              <p:cNvSpPr/>
              <p:nvPr/>
            </p:nvSpPr>
            <p:spPr>
              <a:xfrm>
                <a:off x="1763688" y="1772815"/>
                <a:ext cx="2227672" cy="6333281"/>
              </a:xfrm>
              <a:prstGeom prst="roundRect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8F3ED104-09E7-4BC1-8E9E-A44875A66051}"/>
                  </a:ext>
                </a:extLst>
              </p:cNvPr>
              <p:cNvSpPr txBox="1"/>
              <p:nvPr/>
            </p:nvSpPr>
            <p:spPr>
              <a:xfrm>
                <a:off x="2433522" y="2280113"/>
                <a:ext cx="905041" cy="299016"/>
              </a:xfrm>
              <a:prstGeom prst="rect">
                <a:avLst/>
              </a:prstGeom>
              <a:noFill/>
              <a:ln w="28575" cmpd="sng"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Impactor</a:t>
                </a:r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1B5E77C3-4875-40ED-AC2A-15BD55B99B5B}"/>
                  </a:ext>
                </a:extLst>
              </p:cNvPr>
              <p:cNvSpPr/>
              <p:nvPr/>
            </p:nvSpPr>
            <p:spPr>
              <a:xfrm>
                <a:off x="3779912" y="3466154"/>
                <a:ext cx="72008" cy="1008112"/>
              </a:xfrm>
              <a:prstGeom prst="rect">
                <a:avLst/>
              </a:prstGeom>
              <a:solidFill>
                <a:srgbClr val="A6A6A6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AD9B589-CE4C-4345-959D-076ED2C0F7F5}"/>
                </a:ext>
              </a:extLst>
            </p:cNvPr>
            <p:cNvSpPr txBox="1"/>
            <p:nvPr/>
          </p:nvSpPr>
          <p:spPr>
            <a:xfrm>
              <a:off x="7759724" y="2678195"/>
              <a:ext cx="575799" cy="246221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ja-JP" sz="1000" dirty="0"/>
                <a:t>Fixture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EDBDD3F-2304-4456-8005-A1972977EE45}"/>
                </a:ext>
              </a:extLst>
            </p:cNvPr>
            <p:cNvSpPr txBox="1"/>
            <p:nvPr/>
          </p:nvSpPr>
          <p:spPr>
            <a:xfrm>
              <a:off x="7667392" y="2084149"/>
              <a:ext cx="631904" cy="246221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ja-JP" sz="1000" dirty="0"/>
                <a:t>Test Jig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AAA6655-62D5-4C6B-9A5B-258681506AFE}"/>
                </a:ext>
              </a:extLst>
            </p:cNvPr>
            <p:cNvSpPr txBox="1"/>
            <p:nvPr/>
          </p:nvSpPr>
          <p:spPr>
            <a:xfrm>
              <a:off x="7773959" y="3080897"/>
              <a:ext cx="936475" cy="246221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ja-JP" sz="1000" dirty="0"/>
                <a:t>Moving fitting</a:t>
              </a:r>
            </a:p>
          </p:txBody>
        </p:sp>
        <p:sp>
          <p:nvSpPr>
            <p:cNvPr id="15" name="左矢印 166">
              <a:extLst>
                <a:ext uri="{FF2B5EF4-FFF2-40B4-BE49-F238E27FC236}">
                  <a16:creationId xmlns:a16="http://schemas.microsoft.com/office/drawing/2014/main" id="{FA483710-F3D9-47F7-90AC-2CBB6E808F7C}"/>
                </a:ext>
              </a:extLst>
            </p:cNvPr>
            <p:cNvSpPr/>
            <p:nvPr/>
          </p:nvSpPr>
          <p:spPr>
            <a:xfrm rot="16200000">
              <a:off x="7990808" y="3468332"/>
              <a:ext cx="420081" cy="262249"/>
            </a:xfrm>
            <a:prstGeom prst="lef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76A5ADB-42CB-4E37-B57E-2F36536B1BBD}"/>
              </a:ext>
            </a:extLst>
          </p:cNvPr>
          <p:cNvSpPr txBox="1"/>
          <p:nvPr/>
        </p:nvSpPr>
        <p:spPr>
          <a:xfrm>
            <a:off x="7514715" y="6107059"/>
            <a:ext cx="1396411" cy="307777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冶具と駒の動き</a:t>
            </a:r>
            <a:endParaRPr lang="en-US" altLang="ja-JP" sz="1400" dirty="0"/>
          </a:p>
        </p:txBody>
      </p:sp>
      <p:sp>
        <p:nvSpPr>
          <p:cNvPr id="49" name="タイトル 1">
            <a:extLst>
              <a:ext uri="{FF2B5EF4-FFF2-40B4-BE49-F238E27FC236}">
                <a16:creationId xmlns:a16="http://schemas.microsoft.com/office/drawing/2014/main" id="{E286268A-C138-4BDF-BD7D-D3CCA09F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28" y="414727"/>
            <a:ext cx="6984336" cy="487363"/>
          </a:xfrm>
        </p:spPr>
        <p:txBody>
          <a:bodyPr/>
          <a:lstStyle/>
          <a:p>
            <a:r>
              <a:rPr kumimoji="1" lang="en-US" altLang="ja-JP" sz="2400" dirty="0"/>
              <a:t>Single Fastener Dynamic Characteristics test</a:t>
            </a:r>
            <a:endParaRPr kumimoji="1" lang="ja-JP" altLang="en-US" sz="2400" dirty="0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3071405B-141F-4BC7-B887-00D2AE812C99}"/>
              </a:ext>
            </a:extLst>
          </p:cNvPr>
          <p:cNvSpPr/>
          <p:nvPr/>
        </p:nvSpPr>
        <p:spPr bwMode="auto">
          <a:xfrm>
            <a:off x="1105372" y="2934087"/>
            <a:ext cx="432048" cy="450878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FED05E8-8E8B-49CE-80BA-9AC2C45B8552}"/>
              </a:ext>
            </a:extLst>
          </p:cNvPr>
          <p:cNvCxnSpPr/>
          <p:nvPr/>
        </p:nvCxnSpPr>
        <p:spPr bwMode="auto">
          <a:xfrm>
            <a:off x="1518229" y="3271248"/>
            <a:ext cx="1042813" cy="5541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5E12EEF-CE1E-4A9E-B119-52B34F85E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2513642" y="5144591"/>
            <a:ext cx="1638428" cy="9624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7AEBE0A-A966-4C04-A2FE-7BE5B24E753E}"/>
              </a:ext>
            </a:extLst>
          </p:cNvPr>
          <p:cNvCxnSpPr>
            <a:cxnSpLocks/>
          </p:cNvCxnSpPr>
          <p:nvPr/>
        </p:nvCxnSpPr>
        <p:spPr bwMode="auto">
          <a:xfrm flipH="1">
            <a:off x="4029023" y="2303593"/>
            <a:ext cx="686994" cy="14896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B8BE7A9D-D5D4-4034-AC74-54D3B484FEB9}"/>
              </a:ext>
            </a:extLst>
          </p:cNvPr>
          <p:cNvCxnSpPr>
            <a:cxnSpLocks/>
          </p:cNvCxnSpPr>
          <p:nvPr/>
        </p:nvCxnSpPr>
        <p:spPr bwMode="auto">
          <a:xfrm>
            <a:off x="2016248" y="3959072"/>
            <a:ext cx="1835672" cy="4581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02402AE-E858-4149-828D-40ABBFF6714B}"/>
              </a:ext>
            </a:extLst>
          </p:cNvPr>
          <p:cNvSpPr txBox="1"/>
          <p:nvPr/>
        </p:nvSpPr>
        <p:spPr>
          <a:xfrm>
            <a:off x="4199534" y="2012733"/>
            <a:ext cx="2231550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Test Specimen: Rivet</a:t>
            </a:r>
            <a:endParaRPr lang="ja-JP" altLang="en-US" sz="16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CBE2C32-8DE1-4380-9808-0EA6DC54A78B}"/>
              </a:ext>
            </a:extLst>
          </p:cNvPr>
          <p:cNvSpPr txBox="1"/>
          <p:nvPr/>
        </p:nvSpPr>
        <p:spPr>
          <a:xfrm>
            <a:off x="395537" y="3793202"/>
            <a:ext cx="2251818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Accelerometer :</a:t>
            </a:r>
          </a:p>
          <a:p>
            <a:r>
              <a:rPr lang="en-US" altLang="ja-JP" sz="1400" dirty="0"/>
              <a:t>    Cancel the inertia force</a:t>
            </a:r>
          </a:p>
          <a:p>
            <a:r>
              <a:rPr lang="en-US" altLang="ja-JP" sz="1400" dirty="0"/>
              <a:t>    of the test fixture </a:t>
            </a:r>
            <a:endParaRPr lang="ja-JP" altLang="en-US" sz="14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3652E8F-9F33-4D33-9FA9-2F92264F4A14}"/>
              </a:ext>
            </a:extLst>
          </p:cNvPr>
          <p:cNvSpPr txBox="1"/>
          <p:nvPr/>
        </p:nvSpPr>
        <p:spPr>
          <a:xfrm>
            <a:off x="1658650" y="5994866"/>
            <a:ext cx="103205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Load cell</a:t>
            </a:r>
            <a:endParaRPr lang="ja-JP" altLang="en-US" sz="14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9C46161-74F7-44F3-BEEE-5338960EE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35" t="76989"/>
          <a:stretch/>
        </p:blipFill>
        <p:spPr>
          <a:xfrm flipH="1">
            <a:off x="623554" y="4698861"/>
            <a:ext cx="879728" cy="996054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D95245B-FE24-435E-8E9A-F06419A2BBCE}"/>
              </a:ext>
            </a:extLst>
          </p:cNvPr>
          <p:cNvSpPr txBox="1"/>
          <p:nvPr/>
        </p:nvSpPr>
        <p:spPr>
          <a:xfrm>
            <a:off x="7446" y="5706896"/>
            <a:ext cx="2037971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High</a:t>
            </a:r>
            <a:r>
              <a:rPr lang="ja-JP" altLang="en-US" sz="1400" dirty="0"/>
              <a:t> </a:t>
            </a:r>
            <a:r>
              <a:rPr lang="en-US" altLang="ja-JP" sz="1400" dirty="0"/>
              <a:t>speed</a:t>
            </a:r>
            <a:r>
              <a:rPr lang="ja-JP" altLang="en-US" sz="1400" dirty="0"/>
              <a:t> </a:t>
            </a:r>
            <a:r>
              <a:rPr lang="en-US" altLang="ja-JP" sz="1400" dirty="0"/>
              <a:t>video</a:t>
            </a:r>
          </a:p>
          <a:p>
            <a:r>
              <a:rPr lang="en-US" altLang="ja-JP" sz="1400" dirty="0"/>
              <a:t>    Measure the</a:t>
            </a:r>
          </a:p>
          <a:p>
            <a:r>
              <a:rPr lang="en-US" altLang="ja-JP" sz="1400" dirty="0"/>
              <a:t>    displacement  </a:t>
            </a:r>
            <a:endParaRPr lang="ja-JP" altLang="en-US" sz="14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931FAA2-D821-49FE-8B93-99E68A18196E}"/>
              </a:ext>
            </a:extLst>
          </p:cNvPr>
          <p:cNvSpPr txBox="1"/>
          <p:nvPr/>
        </p:nvSpPr>
        <p:spPr>
          <a:xfrm>
            <a:off x="3278358" y="6260947"/>
            <a:ext cx="135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Test setup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2080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98B7344-E819-46EA-8D32-B45FFE54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D12234-7AE5-4105-A78C-3DD64A09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8" y="1041543"/>
            <a:ext cx="3635675" cy="26176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1EE8D6E-BAA7-4F58-A0C2-01186036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8" y="3866392"/>
            <a:ext cx="3640524" cy="26176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2FA79F5-8D13-4699-B14E-A4709D59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61" y="1844824"/>
            <a:ext cx="3724979" cy="2383743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57470B8-968C-419B-8AF7-42969051D799}"/>
              </a:ext>
            </a:extLst>
          </p:cNvPr>
          <p:cNvCxnSpPr>
            <a:cxnSpLocks/>
          </p:cNvCxnSpPr>
          <p:nvPr/>
        </p:nvCxnSpPr>
        <p:spPr bwMode="auto">
          <a:xfrm>
            <a:off x="1259632" y="1412776"/>
            <a:ext cx="0" cy="43204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D408967-4274-4FA2-B5F2-B2538BA56E0B}"/>
              </a:ext>
            </a:extLst>
          </p:cNvPr>
          <p:cNvCxnSpPr>
            <a:cxnSpLocks/>
          </p:cNvCxnSpPr>
          <p:nvPr/>
        </p:nvCxnSpPr>
        <p:spPr bwMode="auto">
          <a:xfrm>
            <a:off x="3203848" y="4509120"/>
            <a:ext cx="0" cy="36004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5DB9AE-3523-4FE3-B5EC-71271C4D4A8B}"/>
              </a:ext>
            </a:extLst>
          </p:cNvPr>
          <p:cNvSpPr txBox="1"/>
          <p:nvPr/>
        </p:nvSpPr>
        <p:spPr>
          <a:xfrm>
            <a:off x="747836" y="1115407"/>
            <a:ext cx="1023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Rivet failure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B07476-7F36-49BD-8C32-E062770D5E36}"/>
              </a:ext>
            </a:extLst>
          </p:cNvPr>
          <p:cNvSpPr txBox="1"/>
          <p:nvPr/>
        </p:nvSpPr>
        <p:spPr>
          <a:xfrm>
            <a:off x="2692052" y="4232121"/>
            <a:ext cx="1023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Rivet failure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7AAAEF3-5DE0-4C16-B1FD-0EA26F7F7778}"/>
              </a:ext>
            </a:extLst>
          </p:cNvPr>
          <p:cNvSpPr/>
          <p:nvPr/>
        </p:nvSpPr>
        <p:spPr bwMode="auto">
          <a:xfrm rot="688886">
            <a:off x="4355525" y="2942741"/>
            <a:ext cx="48857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48D7FF3B-1FC3-4841-BFDF-4016CA62A883}"/>
              </a:ext>
            </a:extLst>
          </p:cNvPr>
          <p:cNvSpPr/>
          <p:nvPr/>
        </p:nvSpPr>
        <p:spPr bwMode="auto">
          <a:xfrm rot="20275782">
            <a:off x="4367958" y="3944794"/>
            <a:ext cx="48857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60606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8559CC-EEA0-46EB-80D7-890DC69B6A6D}"/>
              </a:ext>
            </a:extLst>
          </p:cNvPr>
          <p:cNvSpPr txBox="1"/>
          <p:nvPr/>
        </p:nvSpPr>
        <p:spPr>
          <a:xfrm>
            <a:off x="718782" y="3546756"/>
            <a:ext cx="332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Single rivet share braking test data (2m/s)</a:t>
            </a:r>
            <a:endParaRPr kumimoji="1" lang="ja-JP" altLang="en-US" sz="12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EE4AE87-BDCA-4B57-84B7-7B1C2E760C22}"/>
              </a:ext>
            </a:extLst>
          </p:cNvPr>
          <p:cNvSpPr txBox="1"/>
          <p:nvPr/>
        </p:nvSpPr>
        <p:spPr>
          <a:xfrm>
            <a:off x="701687" y="6390142"/>
            <a:ext cx="332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Single rivet tensile braking test data  (2m/s)</a:t>
            </a:r>
            <a:endParaRPr kumimoji="1" lang="ja-JP" altLang="en-US" sz="12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D4E0D0-D016-4E9F-994D-3CB253E63CFC}"/>
              </a:ext>
            </a:extLst>
          </p:cNvPr>
          <p:cNvSpPr txBox="1"/>
          <p:nvPr/>
        </p:nvSpPr>
        <p:spPr>
          <a:xfrm>
            <a:off x="5812146" y="4120088"/>
            <a:ext cx="332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Analysis fastener material data </a:t>
            </a:r>
            <a:endParaRPr kumimoji="1" lang="ja-JP" altLang="en-US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AE5C267-15E3-4E15-BD0E-DDA281B3DEBA}"/>
              </a:ext>
            </a:extLst>
          </p:cNvPr>
          <p:cNvSpPr txBox="1"/>
          <p:nvPr/>
        </p:nvSpPr>
        <p:spPr>
          <a:xfrm>
            <a:off x="4387884" y="1235238"/>
            <a:ext cx="4517583" cy="86177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Fastener Model</a:t>
            </a:r>
          </a:p>
          <a:p>
            <a:r>
              <a:rPr lang="en-US" altLang="ja-JP" sz="1200" dirty="0"/>
              <a:t> - Mesh-Independent Spot-weld Beams</a:t>
            </a:r>
          </a:p>
          <a:p>
            <a:r>
              <a:rPr lang="en-US" altLang="ja-JP" sz="1200" dirty="0"/>
              <a:t> - Material : Nonlinear 3DOF springs</a:t>
            </a:r>
          </a:p>
          <a:p>
            <a:r>
              <a:rPr lang="en-US" altLang="ja-JP" sz="1200" dirty="0"/>
              <a:t> - Input load-displacement curve scaled by fastener dimensions</a:t>
            </a:r>
            <a:endParaRPr lang="ja-JP" altLang="en-US" sz="12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51EB8B-AC01-4BDB-B64F-725AB1E68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336" y="4570864"/>
            <a:ext cx="2674018" cy="185637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1154F5-FF4F-4649-A7D4-95C5B02EE24E}"/>
              </a:ext>
            </a:extLst>
          </p:cNvPr>
          <p:cNvSpPr txBox="1"/>
          <p:nvPr/>
        </p:nvSpPr>
        <p:spPr>
          <a:xfrm>
            <a:off x="4994860" y="6425420"/>
            <a:ext cx="332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Fastener </a:t>
            </a:r>
            <a:r>
              <a:rPr lang="en-US" altLang="ja-JP" sz="1200" dirty="0"/>
              <a:t>p</a:t>
            </a:r>
            <a:r>
              <a:rPr kumimoji="1" lang="en-US" altLang="ja-JP" sz="1200" dirty="0"/>
              <a:t>oints on the fuselage</a:t>
            </a:r>
            <a:endParaRPr kumimoji="1" lang="ja-JP" altLang="en-US" sz="1200" dirty="0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383AC1A3-D24C-4F9C-AEA6-31E9917D4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476672"/>
            <a:ext cx="5544176" cy="487363"/>
          </a:xfrm>
        </p:spPr>
        <p:txBody>
          <a:bodyPr/>
          <a:lstStyle/>
          <a:p>
            <a:r>
              <a:rPr kumimoji="1" lang="en-US" altLang="ja-JP" sz="2400" dirty="0"/>
              <a:t>Fastener Model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453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400" y="476672"/>
            <a:ext cx="8229600" cy="487363"/>
          </a:xfrm>
        </p:spPr>
        <p:txBody>
          <a:bodyPr/>
          <a:lstStyle/>
          <a:p>
            <a:r>
              <a:rPr lang="en-US" altLang="ja-JP" sz="2400" dirty="0"/>
              <a:t>Analysis for the 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drop test (YS-11_AFT model)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3812" y="1081512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Kinematic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02733" y="6023565"/>
            <a:ext cx="213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“YS-11_AFT” analysis model</a:t>
            </a:r>
            <a:endParaRPr kumimoji="1" lang="ja-JP" altLang="en-US" sz="1200" dirty="0"/>
          </a:p>
        </p:txBody>
      </p:sp>
      <p:pic>
        <p:nvPicPr>
          <p:cNvPr id="6" name="fwd_rivet">
            <a:hlinkClick r:id="" action="ppaction://media"/>
            <a:extLst>
              <a:ext uri="{FF2B5EF4-FFF2-40B4-BE49-F238E27FC236}">
                <a16:creationId xmlns:a16="http://schemas.microsoft.com/office/drawing/2014/main" id="{CF93FB09-3375-4061-9B3D-5D5681201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556198"/>
            <a:ext cx="7524328" cy="44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4657" r="7981" b="10909"/>
          <a:stretch/>
        </p:blipFill>
        <p:spPr>
          <a:xfrm>
            <a:off x="6909693" y="4541414"/>
            <a:ext cx="1653999" cy="194525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15" y="1340732"/>
            <a:ext cx="3506538" cy="2782923"/>
          </a:xfrm>
          <a:prstGeom prst="rect">
            <a:avLst/>
          </a:prstGeom>
        </p:spPr>
      </p:pic>
      <p:pic>
        <p:nvPicPr>
          <p:cNvPr id="46" name="図 1">
            <a:extLst>
              <a:ext uri="{FF2B5EF4-FFF2-40B4-BE49-F238E27FC236}">
                <a16:creationId xmlns:a16="http://schemas.microsoft.com/office/drawing/2014/main" id="{C0B58A7C-D578-42CB-933E-2FB0C438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21576"/>
          <a:stretch/>
        </p:blipFill>
        <p:spPr bwMode="auto">
          <a:xfrm>
            <a:off x="5024052" y="4548371"/>
            <a:ext cx="1708463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円/楕円 46">
            <a:extLst>
              <a:ext uri="{FF2B5EF4-FFF2-40B4-BE49-F238E27FC236}">
                <a16:creationId xmlns:a16="http://schemas.microsoft.com/office/drawing/2014/main" id="{29281C1C-6AAB-429B-9C28-F307422382DF}"/>
              </a:ext>
            </a:extLst>
          </p:cNvPr>
          <p:cNvSpPr/>
          <p:nvPr/>
        </p:nvSpPr>
        <p:spPr bwMode="auto">
          <a:xfrm>
            <a:off x="5886704" y="5872333"/>
            <a:ext cx="542925" cy="492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69FD594A-2B3C-4CD3-8B50-033655DEEFE6}"/>
              </a:ext>
            </a:extLst>
          </p:cNvPr>
          <p:cNvSpPr/>
          <p:nvPr/>
        </p:nvSpPr>
        <p:spPr bwMode="auto">
          <a:xfrm>
            <a:off x="8025107" y="5881832"/>
            <a:ext cx="542925" cy="492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17942D86-8271-4707-A118-803E70F2B382}"/>
              </a:ext>
            </a:extLst>
          </p:cNvPr>
          <p:cNvSpPr/>
          <p:nvPr/>
        </p:nvSpPr>
        <p:spPr bwMode="auto">
          <a:xfrm>
            <a:off x="5626354" y="5451645"/>
            <a:ext cx="420687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F5DCE8B3-7637-48B6-8879-3BEF2D70ADE3}"/>
              </a:ext>
            </a:extLst>
          </p:cNvPr>
          <p:cNvSpPr/>
          <p:nvPr/>
        </p:nvSpPr>
        <p:spPr bwMode="auto">
          <a:xfrm>
            <a:off x="7607043" y="5572003"/>
            <a:ext cx="422275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1" name="円/楕円 50">
            <a:extLst>
              <a:ext uri="{FF2B5EF4-FFF2-40B4-BE49-F238E27FC236}">
                <a16:creationId xmlns:a16="http://schemas.microsoft.com/office/drawing/2014/main" id="{6E2235E0-F0F8-42D7-B5EE-6A1DAEFDF80D}"/>
              </a:ext>
            </a:extLst>
          </p:cNvPr>
          <p:cNvSpPr/>
          <p:nvPr/>
        </p:nvSpPr>
        <p:spPr bwMode="auto">
          <a:xfrm>
            <a:off x="8025106" y="5211955"/>
            <a:ext cx="271463" cy="246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2" name="円/楕円 51">
            <a:extLst>
              <a:ext uri="{FF2B5EF4-FFF2-40B4-BE49-F238E27FC236}">
                <a16:creationId xmlns:a16="http://schemas.microsoft.com/office/drawing/2014/main" id="{CFBD2FDB-BC62-4644-BE44-0EF7887D6233}"/>
              </a:ext>
            </a:extLst>
          </p:cNvPr>
          <p:cNvSpPr/>
          <p:nvPr/>
        </p:nvSpPr>
        <p:spPr bwMode="auto">
          <a:xfrm>
            <a:off x="5700966" y="5053218"/>
            <a:ext cx="271462" cy="246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53" name="図 3">
            <a:extLst>
              <a:ext uri="{FF2B5EF4-FFF2-40B4-BE49-F238E27FC236}">
                <a16:creationId xmlns:a16="http://schemas.microsoft.com/office/drawing/2014/main" id="{AA0341A6-C4A4-4F6F-93DF-86FD7E53A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20396" r="7237" b="25281"/>
          <a:stretch>
            <a:fillRect/>
          </a:stretch>
        </p:blipFill>
        <p:spPr bwMode="auto">
          <a:xfrm>
            <a:off x="673100" y="1340768"/>
            <a:ext cx="3114675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円/楕円 54">
            <a:extLst>
              <a:ext uri="{FF2B5EF4-FFF2-40B4-BE49-F238E27FC236}">
                <a16:creationId xmlns:a16="http://schemas.microsoft.com/office/drawing/2014/main" id="{F527C711-5E57-46A0-BE41-ED8297CEB248}"/>
              </a:ext>
            </a:extLst>
          </p:cNvPr>
          <p:cNvSpPr/>
          <p:nvPr/>
        </p:nvSpPr>
        <p:spPr bwMode="auto">
          <a:xfrm>
            <a:off x="2019300" y="3582318"/>
            <a:ext cx="422275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6" name="円/楕円 55">
            <a:extLst>
              <a:ext uri="{FF2B5EF4-FFF2-40B4-BE49-F238E27FC236}">
                <a16:creationId xmlns:a16="http://schemas.microsoft.com/office/drawing/2014/main" id="{FE608B84-F590-49EE-825D-36F8C63C4A27}"/>
              </a:ext>
            </a:extLst>
          </p:cNvPr>
          <p:cNvSpPr/>
          <p:nvPr/>
        </p:nvSpPr>
        <p:spPr bwMode="auto">
          <a:xfrm>
            <a:off x="5515214" y="3645024"/>
            <a:ext cx="422275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7" name="タイトル 1">
            <a:extLst>
              <a:ext uri="{FF2B5EF4-FFF2-40B4-BE49-F238E27FC236}">
                <a16:creationId xmlns:a16="http://schemas.microsoft.com/office/drawing/2014/main" id="{377EE7D8-A1BC-419A-ADC1-4F5306DB4B1E}"/>
              </a:ext>
            </a:extLst>
          </p:cNvPr>
          <p:cNvSpPr txBox="1">
            <a:spLocks/>
          </p:cNvSpPr>
          <p:nvPr/>
        </p:nvSpPr>
        <p:spPr>
          <a:xfrm>
            <a:off x="225425" y="191562"/>
            <a:ext cx="8229600" cy="487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2400" kern="0" dirty="0">
                <a:solidFill>
                  <a:schemeClr val="tx1"/>
                </a:solidFill>
              </a:rPr>
              <a:t>Analysis for the 1</a:t>
            </a:r>
            <a:r>
              <a:rPr lang="en-US" altLang="ja-JP" sz="2400" kern="0" baseline="30000" dirty="0">
                <a:solidFill>
                  <a:schemeClr val="tx1"/>
                </a:solidFill>
              </a:rPr>
              <a:t>st</a:t>
            </a:r>
            <a:r>
              <a:rPr lang="en-US" altLang="ja-JP" sz="2400" kern="0" dirty="0">
                <a:solidFill>
                  <a:schemeClr val="tx1"/>
                </a:solidFill>
              </a:rPr>
              <a:t> drop test (YS-11_AFT model)</a:t>
            </a:r>
            <a:endParaRPr lang="ja-JP" altLang="en-US" sz="2400" kern="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62DBD5D-C531-42FF-9B06-CCB1499F21A7}"/>
              </a:ext>
            </a:extLst>
          </p:cNvPr>
          <p:cNvSpPr txBox="1"/>
          <p:nvPr/>
        </p:nvSpPr>
        <p:spPr>
          <a:xfrm>
            <a:off x="496103" y="87906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Deformation</a:t>
            </a:r>
            <a:endParaRPr kumimoji="1" lang="ja-JP" altLang="en-US" sz="2400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21783" r="37610" b="21743"/>
          <a:stretch/>
        </p:blipFill>
        <p:spPr>
          <a:xfrm>
            <a:off x="2210721" y="4541523"/>
            <a:ext cx="2118136" cy="199568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t="36409" r="32585" b="18367"/>
          <a:stretch/>
        </p:blipFill>
        <p:spPr>
          <a:xfrm>
            <a:off x="107504" y="4634266"/>
            <a:ext cx="2029398" cy="1774589"/>
          </a:xfrm>
          <a:prstGeom prst="rect">
            <a:avLst/>
          </a:prstGeom>
        </p:spPr>
      </p:pic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614AA395-F07D-4C31-92FD-A30A7E486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946" y="4088760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Front view</a:t>
            </a:r>
          </a:p>
        </p:txBody>
      </p:sp>
      <p:sp>
        <p:nvSpPr>
          <p:cNvPr id="19" name="テキスト ボックス 5">
            <a:extLst>
              <a:ext uri="{FF2B5EF4-FFF2-40B4-BE49-F238E27FC236}">
                <a16:creationId xmlns:a16="http://schemas.microsoft.com/office/drawing/2014/main" id="{BFBEB03A-D9D2-4674-BFB8-B890834E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246" y="6457950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Floor Strut</a:t>
            </a:r>
          </a:p>
        </p:txBody>
      </p:sp>
      <p:sp>
        <p:nvSpPr>
          <p:cNvPr id="20" name="テキスト ボックス 5">
            <a:extLst>
              <a:ext uri="{FF2B5EF4-FFF2-40B4-BE49-F238E27FC236}">
                <a16:creationId xmlns:a16="http://schemas.microsoft.com/office/drawing/2014/main" id="{98462E4B-88E8-4D3D-BCDD-FFDB4EC8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735" y="6406187"/>
            <a:ext cx="450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000" dirty="0"/>
              <a:t>Bottom of fuselage</a:t>
            </a:r>
          </a:p>
        </p:txBody>
      </p:sp>
    </p:spTree>
    <p:extLst>
      <p:ext uri="{BB962C8B-B14F-4D97-AF65-F5344CB8AC3E}">
        <p14:creationId xmlns:p14="http://schemas.microsoft.com/office/powerpoint/2010/main" val="3629721384"/>
      </p:ext>
    </p:extLst>
  </p:cSld>
  <p:clrMapOvr>
    <a:masterClrMapping/>
  </p:clrMapOvr>
</p:sld>
</file>

<file path=ppt/theme/theme1.xml><?xml version="1.0" encoding="utf-8"?>
<a:theme xmlns:a="http://schemas.openxmlformats.org/drawingml/2006/main" name="JAXA_Simple">
  <a:themeElements>
    <a:clrScheme name="JAXA_0805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AXA_080519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rgbClr val="606060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rgbClr val="606060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JAXA_0805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XA_08051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XA_0805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XA_08051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XA_08051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XA_08051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XA_08051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JAXA_Simple</Template>
  <TotalTime>16624</TotalTime>
  <Words>1236</Words>
  <Application>Microsoft Office PowerPoint</Application>
  <PresentationFormat>画面に合わせる (4:3)</PresentationFormat>
  <Paragraphs>342</Paragraphs>
  <Slides>23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Arial Black</vt:lpstr>
      <vt:lpstr>Calibri</vt:lpstr>
      <vt:lpstr>JAXA_Simple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Analysis for the 1st drop test (YS-11_AFT model)</vt:lpstr>
      <vt:lpstr>Single Fastener Dynamic Characteristics test</vt:lpstr>
      <vt:lpstr>Fastener Model</vt:lpstr>
      <vt:lpstr>Analysis for the 1st drop test (YS-11_AFT model)</vt:lpstr>
      <vt:lpstr>PowerPoint プレゼンテーション</vt:lpstr>
      <vt:lpstr>1. Analysis for the 1st drop test (YS-11_AFT model)</vt:lpstr>
      <vt:lpstr>1. Analysis for the 1st drop test (YS-11_AFT model)</vt:lpstr>
      <vt:lpstr>Analysis for the 2nd drop test (forward fuselage)</vt:lpstr>
      <vt:lpstr>Analysis for the 2nd drop test (YS-11_FRO model)</vt:lpstr>
      <vt:lpstr>PowerPoint プレゼンテーション</vt:lpstr>
      <vt:lpstr>PowerPoint プレゼンテーション</vt:lpstr>
      <vt:lpstr>Analysis for the 2nd drop test (YS-11_FRO model)</vt:lpstr>
      <vt:lpstr>Analysis for the 2nd drop test (YS-11_FRO model)</vt:lpstr>
      <vt:lpstr>Comparison of two models at 30fps impact</vt:lpstr>
      <vt:lpstr>Comparison of two models at 30fps impact</vt:lpstr>
      <vt:lpstr>Comparison of two models at 30fps impact</vt:lpstr>
      <vt:lpstr>Comparison of two models at 30fps impact</vt:lpstr>
      <vt:lpstr>Comparison of two models at 30fps impact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秋山弘行</dc:creator>
  <cp:lastModifiedBy>宮木　博光</cp:lastModifiedBy>
  <cp:revision>876</cp:revision>
  <cp:lastPrinted>2017-02-07T01:54:52Z</cp:lastPrinted>
  <dcterms:created xsi:type="dcterms:W3CDTF">2013-06-05T08:49:39Z</dcterms:created>
  <dcterms:modified xsi:type="dcterms:W3CDTF">2019-10-31T11:21:20Z</dcterms:modified>
</cp:coreProperties>
</file>